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84" r:id="rId4"/>
    <p:sldId id="259" r:id="rId5"/>
    <p:sldId id="260" r:id="rId6"/>
    <p:sldId id="287" r:id="rId7"/>
    <p:sldId id="262" r:id="rId8"/>
    <p:sldId id="263" r:id="rId9"/>
    <p:sldId id="288" r:id="rId10"/>
    <p:sldId id="297" r:id="rId11"/>
    <p:sldId id="298" r:id="rId12"/>
    <p:sldId id="299" r:id="rId13"/>
    <p:sldId id="313" r:id="rId14"/>
    <p:sldId id="300" r:id="rId15"/>
    <p:sldId id="311" r:id="rId16"/>
    <p:sldId id="301" r:id="rId17"/>
    <p:sldId id="302" r:id="rId18"/>
    <p:sldId id="303" r:id="rId19"/>
    <p:sldId id="304" r:id="rId20"/>
    <p:sldId id="305" r:id="rId21"/>
    <p:sldId id="308" r:id="rId22"/>
    <p:sldId id="321" r:id="rId23"/>
    <p:sldId id="309" r:id="rId24"/>
    <p:sldId id="310" r:id="rId25"/>
    <p:sldId id="312" r:id="rId26"/>
    <p:sldId id="314" r:id="rId27"/>
    <p:sldId id="315" r:id="rId28"/>
    <p:sldId id="316" r:id="rId29"/>
    <p:sldId id="318" r:id="rId30"/>
    <p:sldId id="319" r:id="rId31"/>
    <p:sldId id="317" r:id="rId32"/>
    <p:sldId id="320"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170"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fontAlgn="base">
              <a:spcBef>
                <a:spcPct val="0"/>
              </a:spcBef>
              <a:spcAft>
                <a:spcPct val="0"/>
              </a:spcAft>
            </a:pPr>
            <a:endParaRPr kumimoji="1" lang="en-US" sz="2400">
              <a:solidFill>
                <a:srgbClr val="5B5249"/>
              </a:solidFill>
            </a:endParaRPr>
          </a:p>
        </p:txBody>
      </p:sp>
      <p:pic>
        <p:nvPicPr>
          <p:cNvPr id="7171" name="Picture 3" descr="D:\FRONTPAGE THEMES\NATURE\ANABNR2.PNG"/>
          <p:cNvPicPr>
            <a:picLocks noChangeAspect="1" noChangeArrowheads="1"/>
          </p:cNvPicPr>
          <p:nvPr/>
        </p:nvPicPr>
        <p:blipFill>
          <a:blip r:embed="rId2" cstate="print"/>
          <a:srcRect l="-900" t="-1314" r="-2" b="-36961"/>
          <a:stretch>
            <a:fillRect/>
          </a:stretch>
        </p:blipFill>
        <p:spPr bwMode="auto">
          <a:xfrm>
            <a:off x="533400" y="3200400"/>
            <a:ext cx="8458200" cy="1158875"/>
          </a:xfrm>
          <a:prstGeom prst="rect">
            <a:avLst/>
          </a:prstGeom>
          <a:noFill/>
        </p:spPr>
      </p:pic>
      <p:sp>
        <p:nvSpPr>
          <p:cNvPr id="7172"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fontAlgn="base">
              <a:spcBef>
                <a:spcPct val="0"/>
              </a:spcBef>
              <a:spcAft>
                <a:spcPct val="0"/>
              </a:spcAft>
            </a:pPr>
            <a:endParaRPr kumimoji="1" lang="en-US" sz="2400">
              <a:solidFill>
                <a:srgbClr val="5B5249"/>
              </a:solidFill>
            </a:endParaRPr>
          </a:p>
        </p:txBody>
      </p:sp>
      <p:sp>
        <p:nvSpPr>
          <p:cNvPr id="7173" name="Rectangle 5"/>
          <p:cNvSpPr>
            <a:spLocks noGrp="1" noChangeArrowheads="1"/>
          </p:cNvSpPr>
          <p:nvPr>
            <p:ph type="ctrTitle"/>
          </p:nvPr>
        </p:nvSpPr>
        <p:spPr>
          <a:xfrm>
            <a:off x="1143000" y="1981200"/>
            <a:ext cx="7772400" cy="1143000"/>
          </a:xfrm>
        </p:spPr>
        <p:txBody>
          <a:bodyPr/>
          <a:lstStyle>
            <a:lvl1pPr>
              <a:defRPr/>
            </a:lvl1pPr>
          </a:lstStyle>
          <a:p>
            <a:r>
              <a:rPr lang="en-US"/>
              <a:t>Click to edit Master title style</a:t>
            </a:r>
          </a:p>
        </p:txBody>
      </p:sp>
      <p:sp>
        <p:nvSpPr>
          <p:cNvPr id="7174" name="Rectangle 6"/>
          <p:cNvSpPr>
            <a:spLocks noGrp="1" noChangeArrowheads="1"/>
          </p:cNvSpPr>
          <p:nvPr>
            <p:ph type="subTitle" idx="1"/>
          </p:nvPr>
        </p:nvSpPr>
        <p:spPr>
          <a:xfrm>
            <a:off x="2038350" y="4351338"/>
            <a:ext cx="6400800" cy="1371600"/>
          </a:xfrm>
        </p:spPr>
        <p:txBody>
          <a:bodyPr/>
          <a:lstStyle>
            <a:lvl1pPr marL="0" indent="0">
              <a:buFont typeface="Wingdings" pitchFamily="2" charset="2"/>
              <a:buNone/>
              <a:defRPr/>
            </a:lvl1pPr>
          </a:lstStyle>
          <a:p>
            <a:r>
              <a:rPr lang="en-US"/>
              <a:t>Click to edit Master subtitle style</a:t>
            </a:r>
          </a:p>
        </p:txBody>
      </p:sp>
      <p:sp>
        <p:nvSpPr>
          <p:cNvPr id="7175" name="Rectangle 7"/>
          <p:cNvSpPr>
            <a:spLocks noGrp="1" noChangeArrowheads="1"/>
          </p:cNvSpPr>
          <p:nvPr>
            <p:ph type="dt" sz="half" idx="2"/>
          </p:nvPr>
        </p:nvSpPr>
        <p:spPr>
          <a:xfrm>
            <a:off x="685800" y="6324600"/>
            <a:ext cx="1905000" cy="457200"/>
          </a:xfrm>
        </p:spPr>
        <p:txBody>
          <a:bodyPr/>
          <a:lstStyle>
            <a:lvl1pPr>
              <a:defRPr/>
            </a:lvl1pPr>
          </a:lstStyle>
          <a:p>
            <a:endParaRPr lang="en-US">
              <a:solidFill>
                <a:srgbClr val="2A3D7A"/>
              </a:solidFill>
            </a:endParaRPr>
          </a:p>
        </p:txBody>
      </p:sp>
      <p:sp>
        <p:nvSpPr>
          <p:cNvPr id="7176" name="Rectangle 8"/>
          <p:cNvSpPr>
            <a:spLocks noGrp="1" noChangeArrowheads="1"/>
          </p:cNvSpPr>
          <p:nvPr>
            <p:ph type="ftr" sz="quarter" idx="3"/>
          </p:nvPr>
        </p:nvSpPr>
        <p:spPr>
          <a:xfrm>
            <a:off x="3124200" y="6324600"/>
            <a:ext cx="2895600" cy="457200"/>
          </a:xfrm>
        </p:spPr>
        <p:txBody>
          <a:bodyPr/>
          <a:lstStyle>
            <a:lvl1pPr>
              <a:defRPr/>
            </a:lvl1pPr>
          </a:lstStyle>
          <a:p>
            <a:endParaRPr lang="en-US">
              <a:solidFill>
                <a:srgbClr val="2A3D7A"/>
              </a:solidFill>
            </a:endParaRPr>
          </a:p>
        </p:txBody>
      </p:sp>
      <p:sp>
        <p:nvSpPr>
          <p:cNvPr id="7177" name="Rectangle 9"/>
          <p:cNvSpPr>
            <a:spLocks noGrp="1" noChangeArrowheads="1"/>
          </p:cNvSpPr>
          <p:nvPr>
            <p:ph type="sldNum" sz="quarter" idx="4"/>
          </p:nvPr>
        </p:nvSpPr>
        <p:spPr>
          <a:xfrm>
            <a:off x="6553200" y="6324600"/>
            <a:ext cx="1905000" cy="457200"/>
          </a:xfrm>
        </p:spPr>
        <p:txBody>
          <a:bodyPr/>
          <a:lstStyle>
            <a:lvl1pPr>
              <a:defRPr sz="1400"/>
            </a:lvl1pPr>
          </a:lstStyle>
          <a:p>
            <a:fld id="{9638963B-38C6-4DCC-9627-85F01B85D674}" type="slidenum">
              <a:rPr lang="en-US">
                <a:solidFill>
                  <a:srgbClr val="2A3D7A"/>
                </a:solidFill>
              </a:rPr>
              <a:pPr/>
              <a:t>‹#›</a:t>
            </a:fld>
            <a:endParaRPr lang="en-US">
              <a:solidFill>
                <a:srgbClr val="2A3D7A"/>
              </a:solidFill>
            </a:endParaRPr>
          </a:p>
        </p:txBody>
      </p:sp>
    </p:spTree>
  </p:cSld>
  <p:clrMapOvr>
    <a:masterClrMapping/>
  </p:clrMapOvr>
  <p:transition spd="slow" advClick="0" advTm="11000">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2A3D7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2A3D7A"/>
              </a:solidFill>
            </a:endParaRPr>
          </a:p>
        </p:txBody>
      </p:sp>
      <p:sp>
        <p:nvSpPr>
          <p:cNvPr id="6" name="Slide Number Placeholder 5"/>
          <p:cNvSpPr>
            <a:spLocks noGrp="1"/>
          </p:cNvSpPr>
          <p:nvPr>
            <p:ph type="sldNum" sz="quarter" idx="12"/>
          </p:nvPr>
        </p:nvSpPr>
        <p:spPr/>
        <p:txBody>
          <a:bodyPr/>
          <a:lstStyle>
            <a:lvl1pPr>
              <a:defRPr/>
            </a:lvl1pPr>
          </a:lstStyle>
          <a:p>
            <a:fld id="{6822890A-2BBC-47B0-BE2E-AEFBB0D466C4}" type="slidenum">
              <a:rPr lang="en-US">
                <a:solidFill>
                  <a:srgbClr val="2A3D7A"/>
                </a:solidFill>
              </a:rPr>
              <a:pPr/>
              <a:t>‹#›</a:t>
            </a:fld>
            <a:endParaRPr lang="en-US" sz="1400">
              <a:solidFill>
                <a:srgbClr val="2A3D7A"/>
              </a:solidFill>
            </a:endParaRPr>
          </a:p>
        </p:txBody>
      </p:sp>
    </p:spTree>
  </p:cSld>
  <p:clrMapOvr>
    <a:masterClrMapping/>
  </p:clrMapOvr>
  <p:transition spd="slow" advClick="0" advTm="11000">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838200"/>
            <a:ext cx="1943100" cy="5378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838200"/>
            <a:ext cx="5676900" cy="5378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2A3D7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2A3D7A"/>
              </a:solidFill>
            </a:endParaRPr>
          </a:p>
        </p:txBody>
      </p:sp>
      <p:sp>
        <p:nvSpPr>
          <p:cNvPr id="6" name="Slide Number Placeholder 5"/>
          <p:cNvSpPr>
            <a:spLocks noGrp="1"/>
          </p:cNvSpPr>
          <p:nvPr>
            <p:ph type="sldNum" sz="quarter" idx="12"/>
          </p:nvPr>
        </p:nvSpPr>
        <p:spPr/>
        <p:txBody>
          <a:bodyPr/>
          <a:lstStyle>
            <a:lvl1pPr>
              <a:defRPr/>
            </a:lvl1pPr>
          </a:lstStyle>
          <a:p>
            <a:fld id="{D1D3A6FC-4BE3-4CB6-8BA3-FD2B6409EA80}" type="slidenum">
              <a:rPr lang="en-US">
                <a:solidFill>
                  <a:srgbClr val="2A3D7A"/>
                </a:solidFill>
              </a:rPr>
              <a:pPr/>
              <a:t>‹#›</a:t>
            </a:fld>
            <a:endParaRPr lang="en-US" sz="1400">
              <a:solidFill>
                <a:srgbClr val="2A3D7A"/>
              </a:solidFill>
            </a:endParaRPr>
          </a:p>
        </p:txBody>
      </p:sp>
    </p:spTree>
  </p:cSld>
  <p:clrMapOvr>
    <a:masterClrMapping/>
  </p:clrMapOvr>
  <p:transition spd="slow" advClick="0" advTm="11000">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66800" y="210185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029200" y="2101850"/>
            <a:ext cx="3810000" cy="4114800"/>
          </a:xfrm>
        </p:spPr>
        <p:txBody>
          <a:bodyPr/>
          <a:lstStyle/>
          <a:p>
            <a:endParaRPr lang="en-US"/>
          </a:p>
        </p:txBody>
      </p:sp>
      <p:sp>
        <p:nvSpPr>
          <p:cNvPr id="5" name="Date Placeholder 4"/>
          <p:cNvSpPr>
            <a:spLocks noGrp="1"/>
          </p:cNvSpPr>
          <p:nvPr>
            <p:ph type="dt" sz="half" idx="10"/>
          </p:nvPr>
        </p:nvSpPr>
        <p:spPr>
          <a:xfrm>
            <a:off x="1066800" y="6413500"/>
            <a:ext cx="1905000" cy="457200"/>
          </a:xfrm>
        </p:spPr>
        <p:txBody>
          <a:bodyPr/>
          <a:lstStyle>
            <a:lvl1pPr>
              <a:defRPr/>
            </a:lvl1pPr>
          </a:lstStyle>
          <a:p>
            <a:endParaRPr lang="en-US">
              <a:solidFill>
                <a:srgbClr val="2A3D7A"/>
              </a:solidFill>
            </a:endParaRPr>
          </a:p>
        </p:txBody>
      </p:sp>
      <p:sp>
        <p:nvSpPr>
          <p:cNvPr id="6" name="Footer Placeholder 5"/>
          <p:cNvSpPr>
            <a:spLocks noGrp="1"/>
          </p:cNvSpPr>
          <p:nvPr>
            <p:ph type="ftr" sz="quarter" idx="11"/>
          </p:nvPr>
        </p:nvSpPr>
        <p:spPr>
          <a:xfrm>
            <a:off x="3429000" y="6413500"/>
            <a:ext cx="2895600" cy="457200"/>
          </a:xfrm>
        </p:spPr>
        <p:txBody>
          <a:bodyPr/>
          <a:lstStyle>
            <a:lvl1pPr>
              <a:defRPr/>
            </a:lvl1pPr>
          </a:lstStyle>
          <a:p>
            <a:endParaRPr lang="en-US">
              <a:solidFill>
                <a:srgbClr val="2A3D7A"/>
              </a:solidFill>
            </a:endParaRPr>
          </a:p>
        </p:txBody>
      </p:sp>
      <p:sp>
        <p:nvSpPr>
          <p:cNvPr id="7" name="Slide Number Placeholder 6"/>
          <p:cNvSpPr>
            <a:spLocks noGrp="1"/>
          </p:cNvSpPr>
          <p:nvPr>
            <p:ph type="sldNum" sz="quarter" idx="12"/>
          </p:nvPr>
        </p:nvSpPr>
        <p:spPr>
          <a:xfrm>
            <a:off x="8229600" y="6413500"/>
            <a:ext cx="914400" cy="457200"/>
          </a:xfrm>
        </p:spPr>
        <p:txBody>
          <a:bodyPr/>
          <a:lstStyle>
            <a:lvl1pPr>
              <a:defRPr/>
            </a:lvl1pPr>
          </a:lstStyle>
          <a:p>
            <a:fld id="{A011D51D-D9C6-4B99-8B13-BD689DD5E8BC}" type="slidenum">
              <a:rPr lang="en-US">
                <a:solidFill>
                  <a:srgbClr val="2A3D7A"/>
                </a:solidFill>
              </a:rPr>
              <a:pPr/>
              <a:t>‹#›</a:t>
            </a:fld>
            <a:endParaRPr lang="en-US" sz="1400">
              <a:solidFill>
                <a:srgbClr val="2A3D7A"/>
              </a:solidFill>
            </a:endParaRPr>
          </a:p>
        </p:txBody>
      </p:sp>
    </p:spTree>
  </p:cSld>
  <p:clrMapOvr>
    <a:masterClrMapping/>
  </p:clrMapOvr>
  <p:transition spd="slow" advClick="0" advTm="11000">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066800" y="2101850"/>
            <a:ext cx="3810000" cy="4114800"/>
          </a:xfrm>
        </p:spPr>
        <p:txBody>
          <a:bodyPr/>
          <a:lstStyle/>
          <a:p>
            <a:endParaRPr lang="en-US"/>
          </a:p>
        </p:txBody>
      </p:sp>
      <p:sp>
        <p:nvSpPr>
          <p:cNvPr id="4" name="Text Placeholder 3"/>
          <p:cNvSpPr>
            <a:spLocks noGrp="1"/>
          </p:cNvSpPr>
          <p:nvPr>
            <p:ph type="body" sz="half" idx="2"/>
          </p:nvPr>
        </p:nvSpPr>
        <p:spPr>
          <a:xfrm>
            <a:off x="5029200" y="210185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066800" y="6413500"/>
            <a:ext cx="1905000" cy="457200"/>
          </a:xfrm>
        </p:spPr>
        <p:txBody>
          <a:bodyPr/>
          <a:lstStyle>
            <a:lvl1pPr>
              <a:defRPr/>
            </a:lvl1pPr>
          </a:lstStyle>
          <a:p>
            <a:endParaRPr lang="en-US">
              <a:solidFill>
                <a:srgbClr val="2A3D7A"/>
              </a:solidFill>
            </a:endParaRPr>
          </a:p>
        </p:txBody>
      </p:sp>
      <p:sp>
        <p:nvSpPr>
          <p:cNvPr id="6" name="Footer Placeholder 5"/>
          <p:cNvSpPr>
            <a:spLocks noGrp="1"/>
          </p:cNvSpPr>
          <p:nvPr>
            <p:ph type="ftr" sz="quarter" idx="11"/>
          </p:nvPr>
        </p:nvSpPr>
        <p:spPr>
          <a:xfrm>
            <a:off x="3429000" y="6413500"/>
            <a:ext cx="2895600" cy="457200"/>
          </a:xfrm>
        </p:spPr>
        <p:txBody>
          <a:bodyPr/>
          <a:lstStyle>
            <a:lvl1pPr>
              <a:defRPr/>
            </a:lvl1pPr>
          </a:lstStyle>
          <a:p>
            <a:endParaRPr lang="en-US">
              <a:solidFill>
                <a:srgbClr val="2A3D7A"/>
              </a:solidFill>
            </a:endParaRPr>
          </a:p>
        </p:txBody>
      </p:sp>
      <p:sp>
        <p:nvSpPr>
          <p:cNvPr id="7" name="Slide Number Placeholder 6"/>
          <p:cNvSpPr>
            <a:spLocks noGrp="1"/>
          </p:cNvSpPr>
          <p:nvPr>
            <p:ph type="sldNum" sz="quarter" idx="12"/>
          </p:nvPr>
        </p:nvSpPr>
        <p:spPr>
          <a:xfrm>
            <a:off x="8229600" y="6413500"/>
            <a:ext cx="914400" cy="457200"/>
          </a:xfrm>
        </p:spPr>
        <p:txBody>
          <a:bodyPr/>
          <a:lstStyle>
            <a:lvl1pPr>
              <a:defRPr/>
            </a:lvl1pPr>
          </a:lstStyle>
          <a:p>
            <a:fld id="{486ECE85-DEAC-45AD-A552-F31166957DAC}" type="slidenum">
              <a:rPr lang="en-US">
                <a:solidFill>
                  <a:srgbClr val="2A3D7A"/>
                </a:solidFill>
              </a:rPr>
              <a:pPr/>
              <a:t>‹#›</a:t>
            </a:fld>
            <a:endParaRPr lang="en-US" sz="1400">
              <a:solidFill>
                <a:srgbClr val="2A3D7A"/>
              </a:solidFill>
            </a:endParaRPr>
          </a:p>
        </p:txBody>
      </p:sp>
    </p:spTree>
  </p:cSld>
  <p:clrMapOvr>
    <a:masterClrMapping/>
  </p:clrMapOvr>
  <p:transition spd="slow" advClick="0" advTm="11000">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54050" y="2286001"/>
            <a:ext cx="7848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Content Placeholder 2"/>
          <p:cNvSpPr>
            <a:spLocks noGrp="1"/>
          </p:cNvSpPr>
          <p:nvPr>
            <p:ph sz="half" idx="13"/>
          </p:nvPr>
        </p:nvSpPr>
        <p:spPr>
          <a:xfrm>
            <a:off x="654050" y="4302966"/>
            <a:ext cx="7848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4"/>
          </p:nvPr>
        </p:nvSpPr>
        <p:spPr/>
        <p:txBody>
          <a:bodyPr/>
          <a:lstStyle>
            <a:lvl1pPr>
              <a:defRPr/>
            </a:lvl1pPr>
          </a:lstStyle>
          <a:p>
            <a:pPr>
              <a:defRPr/>
            </a:pPr>
            <a:fld id="{D4186993-6B11-4904-BC42-000F7F1BE685}" type="datetime1">
              <a:rPr lang="en-US"/>
              <a:pPr>
                <a:defRPr/>
              </a:pPr>
              <a:t>09/03/2019</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E17F5716-0C32-4710-8284-346ACC1234D2}" type="slidenum">
              <a:rPr lang="en-US"/>
              <a:pPr>
                <a:defRPr/>
              </a:pPr>
              <a:t>‹#›</a:t>
            </a:fld>
            <a:endParaRPr lang="en-US"/>
          </a:p>
        </p:txBody>
      </p:sp>
    </p:spTree>
  </p:cSld>
  <p:clrMapOvr>
    <a:masterClrMapping/>
  </p:clrMapOvr>
  <p:transition>
    <p:split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2A3D7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2A3D7A"/>
              </a:solidFill>
            </a:endParaRPr>
          </a:p>
        </p:txBody>
      </p:sp>
      <p:sp>
        <p:nvSpPr>
          <p:cNvPr id="6" name="Slide Number Placeholder 5"/>
          <p:cNvSpPr>
            <a:spLocks noGrp="1"/>
          </p:cNvSpPr>
          <p:nvPr>
            <p:ph type="sldNum" sz="quarter" idx="12"/>
          </p:nvPr>
        </p:nvSpPr>
        <p:spPr/>
        <p:txBody>
          <a:bodyPr/>
          <a:lstStyle>
            <a:lvl1pPr>
              <a:defRPr/>
            </a:lvl1pPr>
          </a:lstStyle>
          <a:p>
            <a:fld id="{57420A95-6C9C-4207-B05F-34340AF8252C}" type="slidenum">
              <a:rPr lang="en-US">
                <a:solidFill>
                  <a:srgbClr val="2A3D7A"/>
                </a:solidFill>
              </a:rPr>
              <a:pPr/>
              <a:t>‹#›</a:t>
            </a:fld>
            <a:endParaRPr lang="en-US" sz="1400">
              <a:solidFill>
                <a:srgbClr val="2A3D7A"/>
              </a:solidFill>
            </a:endParaRPr>
          </a:p>
        </p:txBody>
      </p:sp>
    </p:spTree>
  </p:cSld>
  <p:clrMapOvr>
    <a:masterClrMapping/>
  </p:clrMapOvr>
  <p:transition spd="slow" advClick="0" advTm="11000">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2A3D7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2A3D7A"/>
              </a:solidFill>
            </a:endParaRPr>
          </a:p>
        </p:txBody>
      </p:sp>
      <p:sp>
        <p:nvSpPr>
          <p:cNvPr id="6" name="Slide Number Placeholder 5"/>
          <p:cNvSpPr>
            <a:spLocks noGrp="1"/>
          </p:cNvSpPr>
          <p:nvPr>
            <p:ph type="sldNum" sz="quarter" idx="12"/>
          </p:nvPr>
        </p:nvSpPr>
        <p:spPr/>
        <p:txBody>
          <a:bodyPr/>
          <a:lstStyle>
            <a:lvl1pPr>
              <a:defRPr/>
            </a:lvl1pPr>
          </a:lstStyle>
          <a:p>
            <a:fld id="{C994FDAC-63ED-4A76-ACD6-A53EBA0AEE51}" type="slidenum">
              <a:rPr lang="en-US">
                <a:solidFill>
                  <a:srgbClr val="2A3D7A"/>
                </a:solidFill>
              </a:rPr>
              <a:pPr/>
              <a:t>‹#›</a:t>
            </a:fld>
            <a:endParaRPr lang="en-US" sz="1400">
              <a:solidFill>
                <a:srgbClr val="2A3D7A"/>
              </a:solidFill>
            </a:endParaRPr>
          </a:p>
        </p:txBody>
      </p:sp>
    </p:spTree>
  </p:cSld>
  <p:clrMapOvr>
    <a:masterClrMapping/>
  </p:clrMapOvr>
  <p:transition spd="slow" advClick="0" advTm="11000">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2A3D7A"/>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2A3D7A"/>
              </a:solidFill>
            </a:endParaRPr>
          </a:p>
        </p:txBody>
      </p:sp>
      <p:sp>
        <p:nvSpPr>
          <p:cNvPr id="7" name="Slide Number Placeholder 6"/>
          <p:cNvSpPr>
            <a:spLocks noGrp="1"/>
          </p:cNvSpPr>
          <p:nvPr>
            <p:ph type="sldNum" sz="quarter" idx="12"/>
          </p:nvPr>
        </p:nvSpPr>
        <p:spPr/>
        <p:txBody>
          <a:bodyPr/>
          <a:lstStyle>
            <a:lvl1pPr>
              <a:defRPr/>
            </a:lvl1pPr>
          </a:lstStyle>
          <a:p>
            <a:fld id="{9054F309-6084-40F5-ADA6-97F6177878D5}" type="slidenum">
              <a:rPr lang="en-US">
                <a:solidFill>
                  <a:srgbClr val="2A3D7A"/>
                </a:solidFill>
              </a:rPr>
              <a:pPr/>
              <a:t>‹#›</a:t>
            </a:fld>
            <a:endParaRPr lang="en-US" sz="1400">
              <a:solidFill>
                <a:srgbClr val="2A3D7A"/>
              </a:solidFill>
            </a:endParaRPr>
          </a:p>
        </p:txBody>
      </p:sp>
    </p:spTree>
  </p:cSld>
  <p:clrMapOvr>
    <a:masterClrMapping/>
  </p:clrMapOvr>
  <p:transition spd="slow" advClick="0" advTm="11000">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2A3D7A"/>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2A3D7A"/>
              </a:solidFill>
            </a:endParaRPr>
          </a:p>
        </p:txBody>
      </p:sp>
      <p:sp>
        <p:nvSpPr>
          <p:cNvPr id="9" name="Slide Number Placeholder 8"/>
          <p:cNvSpPr>
            <a:spLocks noGrp="1"/>
          </p:cNvSpPr>
          <p:nvPr>
            <p:ph type="sldNum" sz="quarter" idx="12"/>
          </p:nvPr>
        </p:nvSpPr>
        <p:spPr/>
        <p:txBody>
          <a:bodyPr/>
          <a:lstStyle>
            <a:lvl1pPr>
              <a:defRPr/>
            </a:lvl1pPr>
          </a:lstStyle>
          <a:p>
            <a:fld id="{7BE84AC2-5F46-420A-8397-ACCDDEACD53B}" type="slidenum">
              <a:rPr lang="en-US">
                <a:solidFill>
                  <a:srgbClr val="2A3D7A"/>
                </a:solidFill>
              </a:rPr>
              <a:pPr/>
              <a:t>‹#›</a:t>
            </a:fld>
            <a:endParaRPr lang="en-US" sz="1400">
              <a:solidFill>
                <a:srgbClr val="2A3D7A"/>
              </a:solidFill>
            </a:endParaRPr>
          </a:p>
        </p:txBody>
      </p:sp>
    </p:spTree>
  </p:cSld>
  <p:clrMapOvr>
    <a:masterClrMapping/>
  </p:clrMapOvr>
  <p:transition spd="slow" advClick="0" advTm="11000">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2A3D7A"/>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2A3D7A"/>
              </a:solidFill>
            </a:endParaRPr>
          </a:p>
        </p:txBody>
      </p:sp>
      <p:sp>
        <p:nvSpPr>
          <p:cNvPr id="5" name="Slide Number Placeholder 4"/>
          <p:cNvSpPr>
            <a:spLocks noGrp="1"/>
          </p:cNvSpPr>
          <p:nvPr>
            <p:ph type="sldNum" sz="quarter" idx="12"/>
          </p:nvPr>
        </p:nvSpPr>
        <p:spPr/>
        <p:txBody>
          <a:bodyPr/>
          <a:lstStyle>
            <a:lvl1pPr>
              <a:defRPr/>
            </a:lvl1pPr>
          </a:lstStyle>
          <a:p>
            <a:fld id="{A84954AA-0540-4A57-96D9-764D52F06DA0}" type="slidenum">
              <a:rPr lang="en-US">
                <a:solidFill>
                  <a:srgbClr val="2A3D7A"/>
                </a:solidFill>
              </a:rPr>
              <a:pPr/>
              <a:t>‹#›</a:t>
            </a:fld>
            <a:endParaRPr lang="en-US" sz="1400">
              <a:solidFill>
                <a:srgbClr val="2A3D7A"/>
              </a:solidFill>
            </a:endParaRPr>
          </a:p>
        </p:txBody>
      </p:sp>
    </p:spTree>
  </p:cSld>
  <p:clrMapOvr>
    <a:masterClrMapping/>
  </p:clrMapOvr>
  <p:transition spd="slow" advClick="0" advTm="11000">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2A3D7A"/>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2A3D7A"/>
              </a:solidFill>
            </a:endParaRPr>
          </a:p>
        </p:txBody>
      </p:sp>
      <p:sp>
        <p:nvSpPr>
          <p:cNvPr id="4" name="Slide Number Placeholder 3"/>
          <p:cNvSpPr>
            <a:spLocks noGrp="1"/>
          </p:cNvSpPr>
          <p:nvPr>
            <p:ph type="sldNum" sz="quarter" idx="12"/>
          </p:nvPr>
        </p:nvSpPr>
        <p:spPr/>
        <p:txBody>
          <a:bodyPr/>
          <a:lstStyle>
            <a:lvl1pPr>
              <a:defRPr/>
            </a:lvl1pPr>
          </a:lstStyle>
          <a:p>
            <a:fld id="{4CA46B04-19D8-4891-A37F-156A6A2F5909}" type="slidenum">
              <a:rPr lang="en-US">
                <a:solidFill>
                  <a:srgbClr val="2A3D7A"/>
                </a:solidFill>
              </a:rPr>
              <a:pPr/>
              <a:t>‹#›</a:t>
            </a:fld>
            <a:endParaRPr lang="en-US" sz="1400">
              <a:solidFill>
                <a:srgbClr val="2A3D7A"/>
              </a:solidFill>
            </a:endParaRPr>
          </a:p>
        </p:txBody>
      </p:sp>
    </p:spTree>
  </p:cSld>
  <p:clrMapOvr>
    <a:masterClrMapping/>
  </p:clrMapOvr>
  <p:transition spd="slow" advClick="0" advTm="11000">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2A3D7A"/>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2A3D7A"/>
              </a:solidFill>
            </a:endParaRPr>
          </a:p>
        </p:txBody>
      </p:sp>
      <p:sp>
        <p:nvSpPr>
          <p:cNvPr id="7" name="Slide Number Placeholder 6"/>
          <p:cNvSpPr>
            <a:spLocks noGrp="1"/>
          </p:cNvSpPr>
          <p:nvPr>
            <p:ph type="sldNum" sz="quarter" idx="12"/>
          </p:nvPr>
        </p:nvSpPr>
        <p:spPr/>
        <p:txBody>
          <a:bodyPr/>
          <a:lstStyle>
            <a:lvl1pPr>
              <a:defRPr/>
            </a:lvl1pPr>
          </a:lstStyle>
          <a:p>
            <a:fld id="{294A0C5C-2537-4AA0-8447-B23C11AF1F8B}" type="slidenum">
              <a:rPr lang="en-US">
                <a:solidFill>
                  <a:srgbClr val="2A3D7A"/>
                </a:solidFill>
              </a:rPr>
              <a:pPr/>
              <a:t>‹#›</a:t>
            </a:fld>
            <a:endParaRPr lang="en-US" sz="1400">
              <a:solidFill>
                <a:srgbClr val="2A3D7A"/>
              </a:solidFill>
            </a:endParaRPr>
          </a:p>
        </p:txBody>
      </p:sp>
    </p:spTree>
  </p:cSld>
  <p:clrMapOvr>
    <a:masterClrMapping/>
  </p:clrMapOvr>
  <p:transition spd="slow" advClick="0" advTm="11000">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2A3D7A"/>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2A3D7A"/>
              </a:solidFill>
            </a:endParaRPr>
          </a:p>
        </p:txBody>
      </p:sp>
      <p:sp>
        <p:nvSpPr>
          <p:cNvPr id="7" name="Slide Number Placeholder 6"/>
          <p:cNvSpPr>
            <a:spLocks noGrp="1"/>
          </p:cNvSpPr>
          <p:nvPr>
            <p:ph type="sldNum" sz="quarter" idx="12"/>
          </p:nvPr>
        </p:nvSpPr>
        <p:spPr/>
        <p:txBody>
          <a:bodyPr/>
          <a:lstStyle>
            <a:lvl1pPr>
              <a:defRPr/>
            </a:lvl1pPr>
          </a:lstStyle>
          <a:p>
            <a:fld id="{9F85ADD1-307C-422E-84A2-817423474BAB}" type="slidenum">
              <a:rPr lang="en-US">
                <a:solidFill>
                  <a:srgbClr val="2A3D7A"/>
                </a:solidFill>
              </a:rPr>
              <a:pPr/>
              <a:t>‹#›</a:t>
            </a:fld>
            <a:endParaRPr lang="en-US" sz="1400">
              <a:solidFill>
                <a:srgbClr val="2A3D7A"/>
              </a:solidFill>
            </a:endParaRPr>
          </a:p>
        </p:txBody>
      </p:sp>
    </p:spTree>
  </p:cSld>
  <p:clrMapOvr>
    <a:masterClrMapping/>
  </p:clrMapOvr>
  <p:transition spd="slow" advClick="0" advTm="11000">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pPr>
            <a:endParaRPr kumimoji="1" lang="en-US" sz="2400">
              <a:solidFill>
                <a:srgbClr val="5B5249"/>
              </a:solidFill>
            </a:endParaRPr>
          </a:p>
        </p:txBody>
      </p:sp>
      <p:sp>
        <p:nvSpPr>
          <p:cNvPr id="6147"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fontAlgn="base">
              <a:spcBef>
                <a:spcPct val="0"/>
              </a:spcBef>
              <a:spcAft>
                <a:spcPct val="0"/>
              </a:spcAft>
            </a:pPr>
            <a:endParaRPr kumimoji="1" lang="en-US" sz="2400">
              <a:solidFill>
                <a:srgbClr val="5B5249"/>
              </a:solidFill>
            </a:endParaRPr>
          </a:p>
        </p:txBody>
      </p:sp>
      <p:sp>
        <p:nvSpPr>
          <p:cNvPr id="6148" name="Rectangle 4" descr="Stationery"/>
          <p:cNvSpPr>
            <a:spLocks noChangeArrowheads="1"/>
          </p:cNvSpPr>
          <p:nvPr/>
        </p:nvSpPr>
        <p:spPr bwMode="auto">
          <a:xfrm>
            <a:off x="457200" y="0"/>
            <a:ext cx="1219200" cy="762000"/>
          </a:xfrm>
          <a:prstGeom prst="rect">
            <a:avLst/>
          </a:prstGeom>
          <a:blipFill dpi="0" rotWithShape="0">
            <a:blip r:embed="rId16" cstate="print"/>
            <a:srcRect/>
            <a:tile tx="0" ty="0" sx="100000" sy="100000" flip="none" algn="tl"/>
          </a:blipFill>
          <a:ln w="9525">
            <a:noFill/>
            <a:miter lim="800000"/>
            <a:headEnd/>
            <a:tailEnd/>
          </a:ln>
          <a:effectLst/>
        </p:spPr>
        <p:txBody>
          <a:bodyPr wrap="none" anchor="ctr"/>
          <a:lstStyle/>
          <a:p>
            <a:pPr algn="ctr" fontAlgn="base">
              <a:spcBef>
                <a:spcPct val="0"/>
              </a:spcBef>
              <a:spcAft>
                <a:spcPct val="0"/>
              </a:spcAft>
            </a:pPr>
            <a:endParaRPr kumimoji="1" lang="en-US" sz="2400">
              <a:solidFill>
                <a:srgbClr val="5B5249"/>
              </a:solidFill>
            </a:endParaRPr>
          </a:p>
        </p:txBody>
      </p:sp>
      <p:sp>
        <p:nvSpPr>
          <p:cNvPr id="6149" name="Rectangle 5" descr="Stationery"/>
          <p:cNvSpPr>
            <a:spLocks noChangeArrowheads="1"/>
          </p:cNvSpPr>
          <p:nvPr/>
        </p:nvSpPr>
        <p:spPr bwMode="auto">
          <a:xfrm>
            <a:off x="0" y="0"/>
            <a:ext cx="457200" cy="6858000"/>
          </a:xfrm>
          <a:prstGeom prst="rect">
            <a:avLst/>
          </a:prstGeom>
          <a:blipFill dpi="0" rotWithShape="0">
            <a:blip r:embed="rId16" cstate="print"/>
            <a:srcRect/>
            <a:tile tx="0" ty="0" sx="100000" sy="100000" flip="none" algn="tl"/>
          </a:blipFill>
          <a:ln w="9525">
            <a:noFill/>
            <a:miter lim="800000"/>
            <a:headEnd/>
            <a:tailEnd/>
          </a:ln>
          <a:effectLst/>
        </p:spPr>
        <p:txBody>
          <a:bodyPr wrap="none" anchor="ctr"/>
          <a:lstStyle/>
          <a:p>
            <a:pPr algn="ctr" fontAlgn="base">
              <a:spcBef>
                <a:spcPct val="0"/>
              </a:spcBef>
              <a:spcAft>
                <a:spcPct val="0"/>
              </a:spcAft>
            </a:pPr>
            <a:endParaRPr kumimoji="1" lang="en-US" sz="2400">
              <a:solidFill>
                <a:srgbClr val="5B5249"/>
              </a:solidFill>
            </a:endParaRPr>
          </a:p>
        </p:txBody>
      </p:sp>
      <p:sp>
        <p:nvSpPr>
          <p:cNvPr id="6150" name="Rectangle 6"/>
          <p:cNvSpPr>
            <a:spLocks noGrp="1" noChangeArrowheads="1"/>
          </p:cNvSpPr>
          <p:nvPr>
            <p:ph type="title"/>
          </p:nvPr>
        </p:nvSpPr>
        <p:spPr bwMode="auto">
          <a:xfrm>
            <a:off x="1066800" y="838200"/>
            <a:ext cx="7772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151"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b="0">
                <a:solidFill>
                  <a:schemeClr val="tx2"/>
                </a:solidFill>
                <a:latin typeface="+mn-lt"/>
              </a:defRPr>
            </a:lvl1pPr>
          </a:lstStyle>
          <a:p>
            <a:pPr fontAlgn="base">
              <a:spcBef>
                <a:spcPct val="0"/>
              </a:spcBef>
              <a:spcAft>
                <a:spcPct val="0"/>
              </a:spcAft>
            </a:pPr>
            <a:endParaRPr lang="en-US">
              <a:solidFill>
                <a:srgbClr val="2A3D7A"/>
              </a:solidFill>
            </a:endParaRPr>
          </a:p>
        </p:txBody>
      </p:sp>
      <p:sp>
        <p:nvSpPr>
          <p:cNvPr id="6152"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b="0">
                <a:solidFill>
                  <a:schemeClr val="tx2"/>
                </a:solidFill>
                <a:latin typeface="+mn-lt"/>
              </a:defRPr>
            </a:lvl1pPr>
          </a:lstStyle>
          <a:p>
            <a:pPr fontAlgn="base">
              <a:spcBef>
                <a:spcPct val="0"/>
              </a:spcBef>
              <a:spcAft>
                <a:spcPct val="0"/>
              </a:spcAft>
            </a:pPr>
            <a:endParaRPr lang="en-US">
              <a:solidFill>
                <a:srgbClr val="2A3D7A"/>
              </a:solidFill>
            </a:endParaRPr>
          </a:p>
        </p:txBody>
      </p:sp>
      <p:pic>
        <p:nvPicPr>
          <p:cNvPr id="6153" name="Picture 9" descr="C:\Wendy\anabnr2.GIF"/>
          <p:cNvPicPr>
            <a:picLocks noChangeAspect="1" noChangeArrowheads="1"/>
          </p:cNvPicPr>
          <p:nvPr/>
        </p:nvPicPr>
        <p:blipFill>
          <a:blip r:embed="rId17" cstate="print"/>
          <a:srcRect/>
          <a:stretch>
            <a:fillRect/>
          </a:stretch>
        </p:blipFill>
        <p:spPr bwMode="auto">
          <a:xfrm>
            <a:off x="1228725" y="0"/>
            <a:ext cx="7915275" cy="754063"/>
          </a:xfrm>
          <a:prstGeom prst="rect">
            <a:avLst/>
          </a:prstGeom>
          <a:noFill/>
        </p:spPr>
      </p:pic>
      <p:sp>
        <p:nvSpPr>
          <p:cNvPr id="6154"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fontAlgn="base">
              <a:spcBef>
                <a:spcPct val="0"/>
              </a:spcBef>
              <a:spcAft>
                <a:spcPct val="0"/>
              </a:spcAft>
            </a:pPr>
            <a:endParaRPr kumimoji="1" lang="en-US" sz="2400">
              <a:solidFill>
                <a:srgbClr val="5B5249"/>
              </a:solidFill>
            </a:endParaRPr>
          </a:p>
        </p:txBody>
      </p:sp>
      <p:sp>
        <p:nvSpPr>
          <p:cNvPr id="6155"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b="0">
                <a:solidFill>
                  <a:schemeClr val="tx2"/>
                </a:solidFill>
                <a:latin typeface="+mn-lt"/>
              </a:defRPr>
            </a:lvl1pPr>
          </a:lstStyle>
          <a:p>
            <a:pPr fontAlgn="base">
              <a:spcBef>
                <a:spcPct val="0"/>
              </a:spcBef>
              <a:spcAft>
                <a:spcPct val="0"/>
              </a:spcAft>
            </a:pPr>
            <a:fld id="{60392BA1-1489-473A-954A-F59FD054FA80}" type="slidenum">
              <a:rPr lang="en-US" sz="2400">
                <a:solidFill>
                  <a:srgbClr val="2A3D7A"/>
                </a:solidFill>
              </a:rPr>
              <a:pPr fontAlgn="base">
                <a:spcBef>
                  <a:spcPct val="0"/>
                </a:spcBef>
                <a:spcAft>
                  <a:spcPct val="0"/>
                </a:spcAft>
              </a:pPr>
              <a:t>‹#›</a:t>
            </a:fld>
            <a:endParaRPr lang="en-US" sz="1400">
              <a:solidFill>
                <a:srgbClr val="2A3D7A"/>
              </a:solidFill>
            </a:endParaRPr>
          </a:p>
        </p:txBody>
      </p:sp>
      <p:sp>
        <p:nvSpPr>
          <p:cNvPr id="6156"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spd="slow" advClick="0" advTm="11000">
    <p:dissolve/>
  </p:transition>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fontAlgn="base">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fontAlgn="base">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fontAlgn="base">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audio" Target="../media/audio1.wav"/><Relationship Id="rId1" Type="http://schemas.openxmlformats.org/officeDocument/2006/relationships/slideLayout" Target="../slideLayouts/slideLayout14.xml"/><Relationship Id="rId4" Type="http://schemas.openxmlformats.org/officeDocument/2006/relationships/image" Target="../media/image10.jpeg"/></Relationships>
</file>

<file path=ppt/slides/_rels/slide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5.jpeg"/><Relationship Id="rId2" Type="http://schemas.openxmlformats.org/officeDocument/2006/relationships/hyperlink" Target="http://www.google.com/imgres?imgurl=http://www.geekosystem.com/wp-content/uploads/2010/04/animal_farm.jpg&amp;imgrefurl=http://www.geekosystem.com/animal-farm-musical/&amp;usg=__DIFSbtv9MHwhRMvYTgMCTUZIyR0=&amp;h=320&amp;w=460&amp;sz=40&amp;hl=en&amp;start=3&amp;zoom=1&amp;tbnid=2P24awPI8IOS3M:&amp;tbnh=89&amp;tbnw=128&amp;prev=/images?q=animal+farm&amp;um=1&amp;hl=en&amp;safe=active&amp;sa=N&amp;ie=UTF-8&amp;tbs=isch:1&amp;um=1&amp;itbs=1" TargetMode="External"/><Relationship Id="rId1" Type="http://schemas.openxmlformats.org/officeDocument/2006/relationships/slideLayout" Target="../slideLayouts/slideLayout2.xml"/><Relationship Id="rId6" Type="http://schemas.openxmlformats.org/officeDocument/2006/relationships/hyperlink" Target="http://www.google.com/imgres?imgurl=http://themurkyfringe.com/wp-content/uploads/2010/11/2stalin.gif&amp;imgrefurl=http://themurkyfringe.com/2010/11/stalin/&amp;usg=__ldMoAKAdCs5ncXhY8RCHrladHjw=&amp;h=371&amp;w=340&amp;sz=57&amp;hl=en&amp;start=3&amp;zoom=1&amp;tbnid=eyRsA8ufdASpvM:&amp;tbnh=122&amp;tbnw=112&amp;prev=/images?q=Stalin&amp;um=1&amp;hl=en&amp;safe=active&amp;ie=UTF-8&amp;tbs=isch:1&amp;um=1&amp;itbs=1" TargetMode="External"/><Relationship Id="rId5" Type="http://schemas.openxmlformats.org/officeDocument/2006/relationships/image" Target="../media/image14.jpeg"/><Relationship Id="rId4" Type="http://schemas.openxmlformats.org/officeDocument/2006/relationships/hyperlink" Target="http://www.google.com/imgres?imgurl=http://www.winkyface.com/wp-content/uploads/2009/07/russia-czar-nicholas-ii.jpg&amp;imgrefurl=http://www.winkyface.com/?tag=comrade&amp;usg=__jvd2WbMsVyDhHqczxyOakgRDtxY=&amp;h=300&amp;w=400&amp;sz=21&amp;hl=en&amp;start=1&amp;zoom=1&amp;tbnid=z2sTnB9cjcZPbM:&amp;tbnh=93&amp;tbnw=124&amp;prev=/images?q=Czar+Nicholas&amp;um=1&amp;hl=en&amp;safe=active&amp;ie=UTF-8&amp;tbs=isch:1&amp;um=1&amp;itbs=1"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2.xml"/><Relationship Id="rId1" Type="http://schemas.openxmlformats.org/officeDocument/2006/relationships/audio" Target="file:///c:\Program%20Files\Microsoft%20Office\Clipart\corpmm\ThemeSnd\j0074319.mid"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2438400"/>
          </a:xfrm>
        </p:spPr>
        <p:txBody>
          <a:bodyPr/>
          <a:lstStyle/>
          <a:p>
            <a:pPr algn="ctr"/>
            <a:r>
              <a:rPr lang="en-US" sz="5400" dirty="0" smtClean="0">
                <a:latin typeface="Adobe Caslon Pro Bold" pitchFamily="18" charset="0"/>
              </a:rPr>
              <a:t>An Introduction to Poetry</a:t>
            </a:r>
            <a:br>
              <a:rPr lang="en-US" sz="5400" dirty="0" smtClean="0">
                <a:latin typeface="Adobe Caslon Pro Bold" pitchFamily="18" charset="0"/>
              </a:rPr>
            </a:br>
            <a:r>
              <a:rPr lang="en-US" sz="5400" dirty="0" smtClean="0">
                <a:latin typeface="Adobe Caslon Pro Bold" pitchFamily="18" charset="0"/>
              </a:rPr>
              <a:t>Terms and Types</a:t>
            </a:r>
            <a:endParaRPr lang="en-US" sz="5400" dirty="0">
              <a:latin typeface="Adobe Caslon Pro Bold" pitchFamily="18" charset="0"/>
            </a:endParaRPr>
          </a:p>
        </p:txBody>
      </p:sp>
      <p:sp>
        <p:nvSpPr>
          <p:cNvPr id="3" name="Subtitle 2"/>
          <p:cNvSpPr>
            <a:spLocks noGrp="1"/>
          </p:cNvSpPr>
          <p:nvPr>
            <p:ph type="subTitle" idx="1"/>
          </p:nvPr>
        </p:nvSpPr>
        <p:spPr>
          <a:xfrm>
            <a:off x="381000" y="4419600"/>
            <a:ext cx="8439150" cy="2438400"/>
          </a:xfrm>
        </p:spPr>
        <p:txBody>
          <a:bodyPr/>
          <a:lstStyle/>
          <a:p>
            <a:pPr algn="ctr"/>
            <a:r>
              <a:rPr lang="en-US" sz="6000" dirty="0" smtClean="0">
                <a:solidFill>
                  <a:schemeClr val="accent5">
                    <a:lumMod val="25000"/>
                  </a:schemeClr>
                </a:solidFill>
              </a:rPr>
              <a:t>9/3/19</a:t>
            </a:r>
            <a:endParaRPr lang="en-US" sz="6000" dirty="0">
              <a:solidFill>
                <a:schemeClr val="accent5">
                  <a:lumMod val="25000"/>
                </a:schemeClr>
              </a:solidFill>
            </a:endParaRPr>
          </a:p>
        </p:txBody>
      </p:sp>
    </p:spTree>
  </p:cSld>
  <p:clrMapOvr>
    <a:masterClrMapping/>
  </p:clrMapOvr>
  <p:transition spd="slow" advClick="0" advTm="11000">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772400" cy="838200"/>
          </a:xfrm>
        </p:spPr>
        <p:txBody>
          <a:bodyPr/>
          <a:lstStyle/>
          <a:p>
            <a:r>
              <a:rPr lang="en-US" dirty="0" smtClean="0">
                <a:latin typeface="Adobe Caslon Pro Bold" pitchFamily="18" charset="0"/>
              </a:rPr>
              <a:t>Lines and Stanzas</a:t>
            </a:r>
            <a:endParaRPr lang="en-US" dirty="0">
              <a:latin typeface="Adobe Caslon Pro Bold" pitchFamily="18" charset="0"/>
            </a:endParaRPr>
          </a:p>
        </p:txBody>
      </p:sp>
      <p:sp>
        <p:nvSpPr>
          <p:cNvPr id="3" name="Content Placeholder 2"/>
          <p:cNvSpPr>
            <a:spLocks noGrp="1"/>
          </p:cNvSpPr>
          <p:nvPr>
            <p:ph idx="1"/>
          </p:nvPr>
        </p:nvSpPr>
        <p:spPr>
          <a:xfrm>
            <a:off x="609600" y="1676400"/>
            <a:ext cx="8229600" cy="4540250"/>
          </a:xfrm>
        </p:spPr>
        <p:txBody>
          <a:bodyPr/>
          <a:lstStyle/>
          <a:p>
            <a:r>
              <a:rPr lang="en-US" sz="2600" dirty="0" smtClean="0">
                <a:solidFill>
                  <a:schemeClr val="accent4"/>
                </a:solidFill>
                <a:cs typeface="Arial" charset="0"/>
              </a:rPr>
              <a:t>The basic unit of poetry is the </a:t>
            </a:r>
            <a:r>
              <a:rPr lang="en-US" sz="2600" b="1" dirty="0" smtClean="0">
                <a:solidFill>
                  <a:schemeClr val="accent4"/>
                </a:solidFill>
                <a:cs typeface="Arial" charset="0"/>
              </a:rPr>
              <a:t>line</a:t>
            </a:r>
            <a:r>
              <a:rPr lang="en-US" sz="2600" dirty="0" smtClean="0">
                <a:solidFill>
                  <a:schemeClr val="accent4"/>
                </a:solidFill>
                <a:cs typeface="Arial" charset="0"/>
              </a:rPr>
              <a:t>. It serves the same function as the sentence in prose, although most poetry maintains the use of </a:t>
            </a:r>
            <a:r>
              <a:rPr lang="en-US" sz="2600" b="1" dirty="0" smtClean="0">
                <a:solidFill>
                  <a:schemeClr val="accent4"/>
                </a:solidFill>
                <a:cs typeface="Arial" charset="0"/>
              </a:rPr>
              <a:t>grammar</a:t>
            </a:r>
            <a:r>
              <a:rPr lang="en-US" sz="2600" dirty="0" smtClean="0">
                <a:solidFill>
                  <a:schemeClr val="accent4"/>
                </a:solidFill>
                <a:cs typeface="Arial" charset="0"/>
              </a:rPr>
              <a:t> within the structure of the poem. </a:t>
            </a:r>
          </a:p>
          <a:p>
            <a:r>
              <a:rPr lang="en-US" sz="2600" dirty="0" smtClean="0">
                <a:solidFill>
                  <a:schemeClr val="accent4"/>
                </a:solidFill>
                <a:cs typeface="Arial" charset="0"/>
              </a:rPr>
              <a:t>Most poems have a structure in which each line contains a set amount of </a:t>
            </a:r>
            <a:r>
              <a:rPr lang="en-US" sz="2600" b="1" dirty="0" smtClean="0">
                <a:solidFill>
                  <a:schemeClr val="accent4"/>
                </a:solidFill>
                <a:cs typeface="Arial" charset="0"/>
              </a:rPr>
              <a:t>syllables</a:t>
            </a:r>
            <a:r>
              <a:rPr lang="en-US" sz="2600" dirty="0" smtClean="0">
                <a:solidFill>
                  <a:schemeClr val="accent4"/>
                </a:solidFill>
                <a:cs typeface="Arial" charset="0"/>
              </a:rPr>
              <a:t>; this is called </a:t>
            </a:r>
            <a:r>
              <a:rPr lang="en-US" sz="2600" b="1" dirty="0" smtClean="0">
                <a:solidFill>
                  <a:schemeClr val="accent4"/>
                </a:solidFill>
                <a:cs typeface="Arial" charset="0"/>
              </a:rPr>
              <a:t>meter</a:t>
            </a:r>
            <a:r>
              <a:rPr lang="en-US" sz="2600" dirty="0" smtClean="0">
                <a:solidFill>
                  <a:schemeClr val="accent4"/>
                </a:solidFill>
                <a:cs typeface="Arial" charset="0"/>
              </a:rPr>
              <a:t>. </a:t>
            </a:r>
          </a:p>
          <a:p>
            <a:r>
              <a:rPr lang="en-US" sz="2600" dirty="0" smtClean="0">
                <a:solidFill>
                  <a:schemeClr val="accent4"/>
                </a:solidFill>
                <a:cs typeface="Arial" charset="0"/>
              </a:rPr>
              <a:t>Lines are also often grouped into </a:t>
            </a:r>
            <a:r>
              <a:rPr lang="en-US" sz="2600" b="1" dirty="0" smtClean="0">
                <a:solidFill>
                  <a:schemeClr val="accent4"/>
                </a:solidFill>
                <a:cs typeface="Arial" charset="0"/>
              </a:rPr>
              <a:t>stanzas</a:t>
            </a:r>
            <a:r>
              <a:rPr lang="en-US" sz="2600" dirty="0" smtClean="0">
                <a:solidFill>
                  <a:schemeClr val="accent4"/>
                </a:solidFill>
                <a:cs typeface="Arial" charset="0"/>
              </a:rPr>
              <a:t>. </a:t>
            </a:r>
            <a:r>
              <a:rPr lang="en-US" sz="2600" dirty="0" smtClean="0">
                <a:solidFill>
                  <a:schemeClr val="accent4"/>
                </a:solidFill>
                <a:cs typeface="Times New Roman" pitchFamily="18" charset="0"/>
              </a:rPr>
              <a:t>The </a:t>
            </a:r>
            <a:r>
              <a:rPr lang="en-US" sz="2600" b="1" dirty="0" smtClean="0">
                <a:solidFill>
                  <a:schemeClr val="accent4"/>
                </a:solidFill>
                <a:cs typeface="Times New Roman" pitchFamily="18" charset="0"/>
              </a:rPr>
              <a:t>stanza</a:t>
            </a:r>
            <a:r>
              <a:rPr lang="en-US" sz="2600" dirty="0" smtClean="0">
                <a:solidFill>
                  <a:schemeClr val="accent4"/>
                </a:solidFill>
                <a:cs typeface="Times New Roman" pitchFamily="18" charset="0"/>
              </a:rPr>
              <a:t> in poetry is equivalent or equal to the paragraph in prose. Often the </a:t>
            </a:r>
            <a:r>
              <a:rPr lang="en-US" sz="2600" b="1" dirty="0" smtClean="0">
                <a:solidFill>
                  <a:schemeClr val="accent4"/>
                </a:solidFill>
                <a:cs typeface="Times New Roman" pitchFamily="18" charset="0"/>
              </a:rPr>
              <a:t>lines</a:t>
            </a:r>
            <a:r>
              <a:rPr lang="en-US" sz="2600" dirty="0" smtClean="0">
                <a:solidFill>
                  <a:schemeClr val="accent4"/>
                </a:solidFill>
                <a:cs typeface="Times New Roman" pitchFamily="18" charset="0"/>
              </a:rPr>
              <a:t> in a stanza will have a specific </a:t>
            </a:r>
            <a:r>
              <a:rPr lang="en-US" sz="2600" b="1" dirty="0" smtClean="0">
                <a:solidFill>
                  <a:schemeClr val="accent4"/>
                </a:solidFill>
                <a:cs typeface="Times New Roman" pitchFamily="18" charset="0"/>
              </a:rPr>
              <a:t>rhyme scheme</a:t>
            </a:r>
            <a:r>
              <a:rPr lang="en-US" sz="2600" dirty="0" smtClean="0">
                <a:solidFill>
                  <a:schemeClr val="accent4"/>
                </a:solidFill>
                <a:cs typeface="Times New Roman" pitchFamily="18" charset="0"/>
              </a:rPr>
              <a:t>.</a:t>
            </a:r>
            <a:endParaRPr lang="en-US" sz="2600" dirty="0">
              <a:solidFill>
                <a:schemeClr val="accent4"/>
              </a:solidFill>
            </a:endParaRPr>
          </a:p>
        </p:txBody>
      </p:sp>
    </p:spTree>
  </p:cSld>
  <p:clrMapOvr>
    <a:masterClrMapping/>
  </p:clrMapOvr>
  <p:transition spd="slow" advClick="0" advTm="11000">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dobe Caslon Pro Bold" pitchFamily="18" charset="0"/>
              </a:rPr>
              <a:t>Meter</a:t>
            </a:r>
            <a:endParaRPr lang="en-US" dirty="0">
              <a:latin typeface="Adobe Caslon Pro Bold" pitchFamily="18" charset="0"/>
            </a:endParaRPr>
          </a:p>
        </p:txBody>
      </p:sp>
      <p:sp>
        <p:nvSpPr>
          <p:cNvPr id="3" name="Content Placeholder 2"/>
          <p:cNvSpPr>
            <a:spLocks noGrp="1"/>
          </p:cNvSpPr>
          <p:nvPr>
            <p:ph idx="1"/>
          </p:nvPr>
        </p:nvSpPr>
        <p:spPr>
          <a:xfrm>
            <a:off x="609600" y="1676400"/>
            <a:ext cx="8229600" cy="3124200"/>
          </a:xfrm>
        </p:spPr>
        <p:txBody>
          <a:bodyPr/>
          <a:lstStyle/>
          <a:p>
            <a:r>
              <a:rPr lang="en-US" dirty="0" smtClean="0">
                <a:solidFill>
                  <a:schemeClr val="accent4"/>
                </a:solidFill>
                <a:cs typeface="Times New Roman" pitchFamily="18" charset="0"/>
              </a:rPr>
              <a:t>Meter is the </a:t>
            </a:r>
            <a:r>
              <a:rPr lang="en-US" b="1" dirty="0" smtClean="0">
                <a:solidFill>
                  <a:schemeClr val="accent4"/>
                </a:solidFill>
                <a:cs typeface="Times New Roman" pitchFamily="18" charset="0"/>
              </a:rPr>
              <a:t>measured</a:t>
            </a:r>
            <a:r>
              <a:rPr lang="en-US" dirty="0" smtClean="0">
                <a:solidFill>
                  <a:schemeClr val="accent4"/>
                </a:solidFill>
                <a:cs typeface="Times New Roman" pitchFamily="18" charset="0"/>
              </a:rPr>
              <a:t> arrangement of words in poetry, the rhythmic </a:t>
            </a:r>
            <a:r>
              <a:rPr lang="en-US" b="1" dirty="0" smtClean="0">
                <a:solidFill>
                  <a:schemeClr val="accent4"/>
                </a:solidFill>
                <a:cs typeface="Times New Roman" pitchFamily="18" charset="0"/>
              </a:rPr>
              <a:t>pattern</a:t>
            </a:r>
            <a:r>
              <a:rPr lang="en-US" dirty="0" smtClean="0">
                <a:solidFill>
                  <a:schemeClr val="accent4"/>
                </a:solidFill>
                <a:cs typeface="Times New Roman" pitchFamily="18" charset="0"/>
              </a:rPr>
              <a:t> </a:t>
            </a:r>
            <a:r>
              <a:rPr lang="en-US" b="1" dirty="0" smtClean="0">
                <a:solidFill>
                  <a:schemeClr val="accent4"/>
                </a:solidFill>
                <a:cs typeface="Times New Roman" pitchFamily="18" charset="0"/>
              </a:rPr>
              <a:t>of a stanza</a:t>
            </a:r>
            <a:r>
              <a:rPr lang="en-US" dirty="0" smtClean="0">
                <a:solidFill>
                  <a:schemeClr val="accent4"/>
                </a:solidFill>
                <a:cs typeface="Times New Roman" pitchFamily="18" charset="0"/>
              </a:rPr>
              <a:t>, determined by the kind and number of </a:t>
            </a:r>
            <a:r>
              <a:rPr lang="en-US" b="1" dirty="0" smtClean="0">
                <a:solidFill>
                  <a:schemeClr val="accent4"/>
                </a:solidFill>
                <a:cs typeface="Times New Roman" pitchFamily="18" charset="0"/>
              </a:rPr>
              <a:t>lines</a:t>
            </a:r>
            <a:r>
              <a:rPr lang="en-US" dirty="0" smtClean="0">
                <a:solidFill>
                  <a:schemeClr val="accent4"/>
                </a:solidFill>
                <a:cs typeface="Times New Roman" pitchFamily="18" charset="0"/>
              </a:rPr>
              <a:t>.  Meter is an organized way to arrange stressed/accented </a:t>
            </a:r>
            <a:r>
              <a:rPr lang="en-US" b="1" dirty="0" smtClean="0">
                <a:solidFill>
                  <a:schemeClr val="accent4"/>
                </a:solidFill>
                <a:cs typeface="Times New Roman" pitchFamily="18" charset="0"/>
              </a:rPr>
              <a:t>syllables</a:t>
            </a:r>
            <a:r>
              <a:rPr lang="en-US" dirty="0" smtClean="0">
                <a:solidFill>
                  <a:schemeClr val="accent4"/>
                </a:solidFill>
                <a:cs typeface="Times New Roman" pitchFamily="18" charset="0"/>
              </a:rPr>
              <a:t> and unstressed/unaccented </a:t>
            </a:r>
            <a:r>
              <a:rPr lang="en-US" b="1" dirty="0" smtClean="0">
                <a:solidFill>
                  <a:schemeClr val="accent4"/>
                </a:solidFill>
                <a:cs typeface="Times New Roman" pitchFamily="18" charset="0"/>
              </a:rPr>
              <a:t>syllables</a:t>
            </a:r>
            <a:r>
              <a:rPr lang="en-US" dirty="0" smtClean="0">
                <a:solidFill>
                  <a:schemeClr val="accent4"/>
                </a:solidFill>
                <a:cs typeface="Times New Roman" pitchFamily="18" charset="0"/>
              </a:rPr>
              <a:t>. </a:t>
            </a:r>
          </a:p>
          <a:p>
            <a:pPr algn="ctr">
              <a:buNone/>
            </a:pPr>
            <a:r>
              <a:rPr lang="en-US" u="sng" dirty="0" smtClean="0">
                <a:solidFill>
                  <a:schemeClr val="accent4"/>
                </a:solidFill>
                <a:cs typeface="Arial" charset="0"/>
              </a:rPr>
              <a:t> </a:t>
            </a:r>
            <a:endParaRPr lang="en-US" dirty="0" smtClean="0">
              <a:solidFill>
                <a:schemeClr val="accent4"/>
              </a:solidFill>
              <a:latin typeface="Times New Roman" pitchFamily="18" charset="0"/>
            </a:endParaRPr>
          </a:p>
        </p:txBody>
      </p:sp>
      <p:sp>
        <p:nvSpPr>
          <p:cNvPr id="4" name="TextBox 3"/>
          <p:cNvSpPr txBox="1"/>
          <p:nvPr/>
        </p:nvSpPr>
        <p:spPr>
          <a:xfrm>
            <a:off x="1676400" y="4953000"/>
            <a:ext cx="6705600" cy="80021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u="sng" dirty="0" smtClean="0">
                <a:solidFill>
                  <a:schemeClr val="accent4"/>
                </a:solidFill>
                <a:cs typeface="Arial" charset="0"/>
              </a:rPr>
              <a:t>Who</a:t>
            </a:r>
            <a:r>
              <a:rPr lang="en-US" sz="2800" dirty="0" smtClean="0">
                <a:solidFill>
                  <a:schemeClr val="accent4"/>
                </a:solidFill>
                <a:cs typeface="Arial" charset="0"/>
              </a:rPr>
              <a:t>se </a:t>
            </a:r>
            <a:r>
              <a:rPr lang="en-US" sz="2800" u="sng" dirty="0" smtClean="0">
                <a:solidFill>
                  <a:schemeClr val="accent4"/>
                </a:solidFill>
                <a:cs typeface="Arial" charset="0"/>
              </a:rPr>
              <a:t>wood</a:t>
            </a:r>
            <a:r>
              <a:rPr lang="en-US" sz="2800" dirty="0" smtClean="0">
                <a:solidFill>
                  <a:schemeClr val="accent4"/>
                </a:solidFill>
                <a:cs typeface="Arial" charset="0"/>
              </a:rPr>
              <a:t>s / </a:t>
            </a:r>
            <a:r>
              <a:rPr lang="en-US" sz="2800" u="sng" dirty="0" smtClean="0">
                <a:solidFill>
                  <a:schemeClr val="accent4"/>
                </a:solidFill>
                <a:cs typeface="Arial" charset="0"/>
              </a:rPr>
              <a:t>thes</a:t>
            </a:r>
            <a:r>
              <a:rPr lang="en-US" sz="2800" dirty="0" smtClean="0">
                <a:solidFill>
                  <a:schemeClr val="accent4"/>
                </a:solidFill>
                <a:cs typeface="Arial" charset="0"/>
              </a:rPr>
              <a:t>e </a:t>
            </a:r>
            <a:r>
              <a:rPr lang="en-US" sz="2800" u="sng" dirty="0" smtClean="0">
                <a:solidFill>
                  <a:schemeClr val="accent4"/>
                </a:solidFill>
                <a:cs typeface="Arial" charset="0"/>
              </a:rPr>
              <a:t>ar</a:t>
            </a:r>
            <a:r>
              <a:rPr lang="en-US" sz="2800" dirty="0" smtClean="0">
                <a:solidFill>
                  <a:schemeClr val="accent4"/>
                </a:solidFill>
                <a:cs typeface="Arial" charset="0"/>
              </a:rPr>
              <a:t>e / </a:t>
            </a:r>
            <a:r>
              <a:rPr lang="en-US" sz="2800" u="sng" dirty="0" smtClean="0">
                <a:solidFill>
                  <a:schemeClr val="accent4"/>
                </a:solidFill>
                <a:cs typeface="Arial" charset="0"/>
              </a:rPr>
              <a:t>I</a:t>
            </a:r>
            <a:r>
              <a:rPr lang="en-US" sz="2800" dirty="0" smtClean="0">
                <a:solidFill>
                  <a:schemeClr val="accent4"/>
                </a:solidFill>
                <a:cs typeface="Arial" charset="0"/>
              </a:rPr>
              <a:t> think /</a:t>
            </a:r>
            <a:r>
              <a:rPr lang="en-US" sz="2800" u="sng" dirty="0" smtClean="0">
                <a:solidFill>
                  <a:schemeClr val="accent4"/>
                </a:solidFill>
                <a:cs typeface="Arial" charset="0"/>
              </a:rPr>
              <a:t>I</a:t>
            </a:r>
            <a:r>
              <a:rPr lang="en-US" sz="2800" dirty="0" smtClean="0">
                <a:solidFill>
                  <a:schemeClr val="accent4"/>
                </a:solidFill>
                <a:cs typeface="Arial" charset="0"/>
              </a:rPr>
              <a:t> know</a:t>
            </a:r>
            <a:r>
              <a:rPr lang="en-US" sz="2800" dirty="0" smtClean="0">
                <a:solidFill>
                  <a:schemeClr val="accent4"/>
                </a:solidFill>
                <a:latin typeface="Times New Roman" pitchFamily="18" charset="0"/>
              </a:rPr>
              <a:t> </a:t>
            </a:r>
          </a:p>
          <a:p>
            <a:endParaRPr lang="en-US" dirty="0"/>
          </a:p>
        </p:txBody>
      </p:sp>
    </p:spTree>
  </p:cSld>
  <p:clrMapOvr>
    <a:masterClrMapping/>
  </p:clrMapOvr>
  <p:transition spd="slow" advClick="0" advTm="11000">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dobe Caslon Pro Bold" pitchFamily="18" charset="0"/>
              </a:rPr>
              <a:t>Rhyme</a:t>
            </a:r>
            <a:endParaRPr lang="en-US" dirty="0">
              <a:latin typeface="Adobe Caslon Pro Bold" pitchFamily="18" charset="0"/>
            </a:endParaRPr>
          </a:p>
        </p:txBody>
      </p:sp>
      <p:sp>
        <p:nvSpPr>
          <p:cNvPr id="3" name="Content Placeholder 2"/>
          <p:cNvSpPr>
            <a:spLocks noGrp="1"/>
          </p:cNvSpPr>
          <p:nvPr>
            <p:ph idx="1"/>
          </p:nvPr>
        </p:nvSpPr>
        <p:spPr>
          <a:xfrm>
            <a:off x="1066800" y="1828800"/>
            <a:ext cx="7772400" cy="838200"/>
          </a:xfrm>
        </p:spPr>
        <p:txBody>
          <a:bodyPr/>
          <a:lstStyle/>
          <a:p>
            <a:r>
              <a:rPr lang="en-US" sz="2500" b="1" dirty="0" smtClean="0">
                <a:solidFill>
                  <a:schemeClr val="accent4"/>
                </a:solidFill>
                <a:cs typeface="Times New Roman" pitchFamily="18" charset="0"/>
              </a:rPr>
              <a:t>Rhyme</a:t>
            </a:r>
            <a:r>
              <a:rPr lang="en-US" sz="2500" dirty="0" smtClean="0">
                <a:solidFill>
                  <a:schemeClr val="accent4"/>
                </a:solidFill>
                <a:cs typeface="Times New Roman" pitchFamily="18" charset="0"/>
              </a:rPr>
              <a:t> is when the </a:t>
            </a:r>
            <a:r>
              <a:rPr lang="en-US" sz="2500" b="1" dirty="0" smtClean="0">
                <a:solidFill>
                  <a:schemeClr val="accent4"/>
                </a:solidFill>
                <a:cs typeface="Times New Roman" pitchFamily="18" charset="0"/>
              </a:rPr>
              <a:t>endings</a:t>
            </a:r>
            <a:r>
              <a:rPr lang="en-US" sz="2500" dirty="0" smtClean="0">
                <a:solidFill>
                  <a:schemeClr val="accent4"/>
                </a:solidFill>
                <a:cs typeface="Times New Roman" pitchFamily="18" charset="0"/>
              </a:rPr>
              <a:t> of the words sound the same.   </a:t>
            </a:r>
          </a:p>
          <a:p>
            <a:pPr>
              <a:buNone/>
            </a:pPr>
            <a:endParaRPr lang="en-US" dirty="0"/>
          </a:p>
        </p:txBody>
      </p:sp>
      <p:sp>
        <p:nvSpPr>
          <p:cNvPr id="4" name="TextBox 3"/>
          <p:cNvSpPr txBox="1"/>
          <p:nvPr/>
        </p:nvSpPr>
        <p:spPr>
          <a:xfrm>
            <a:off x="2438400" y="2667000"/>
            <a:ext cx="4114800" cy="34163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ct val="50000"/>
              </a:spcBef>
              <a:buNone/>
            </a:pPr>
            <a:r>
              <a:rPr lang="en-US" b="1" dirty="0" smtClean="0">
                <a:solidFill>
                  <a:schemeClr val="accent4"/>
                </a:solidFill>
                <a:cs typeface="Times New Roman" pitchFamily="18" charset="0"/>
              </a:rPr>
              <a:t>Dust of Snow </a:t>
            </a:r>
            <a:endParaRPr lang="en-US" dirty="0" smtClean="0">
              <a:solidFill>
                <a:schemeClr val="accent4"/>
              </a:solidFill>
              <a:cs typeface="Times New Roman" pitchFamily="18" charset="0"/>
            </a:endParaRPr>
          </a:p>
          <a:p>
            <a:pPr algn="ctr">
              <a:spcBef>
                <a:spcPct val="50000"/>
              </a:spcBef>
              <a:buNone/>
            </a:pPr>
            <a:r>
              <a:rPr lang="en-US" b="1" dirty="0" smtClean="0">
                <a:solidFill>
                  <a:schemeClr val="accent4"/>
                </a:solidFill>
                <a:cs typeface="Times New Roman" pitchFamily="18" charset="0"/>
              </a:rPr>
              <a:t>by Robert Frost</a:t>
            </a:r>
            <a:endParaRPr lang="en-US" dirty="0" smtClean="0">
              <a:solidFill>
                <a:schemeClr val="accent4"/>
              </a:solidFill>
              <a:cs typeface="Times New Roman" pitchFamily="18" charset="0"/>
            </a:endParaRPr>
          </a:p>
          <a:p>
            <a:pPr algn="ctr">
              <a:spcBef>
                <a:spcPct val="50000"/>
              </a:spcBef>
              <a:buNone/>
            </a:pPr>
            <a:r>
              <a:rPr lang="en-US" dirty="0" smtClean="0">
                <a:solidFill>
                  <a:schemeClr val="accent4"/>
                </a:solidFill>
                <a:cs typeface="Times New Roman" pitchFamily="18" charset="0"/>
              </a:rPr>
              <a:t>The way a </a:t>
            </a:r>
            <a:r>
              <a:rPr lang="en-US" b="1" dirty="0" smtClean="0">
                <a:solidFill>
                  <a:schemeClr val="tx2"/>
                </a:solidFill>
                <a:cs typeface="Times New Roman" pitchFamily="18" charset="0"/>
              </a:rPr>
              <a:t>crow</a:t>
            </a:r>
          </a:p>
          <a:p>
            <a:pPr algn="ctr">
              <a:lnSpc>
                <a:spcPct val="50000"/>
              </a:lnSpc>
              <a:spcBef>
                <a:spcPct val="50000"/>
              </a:spcBef>
              <a:buNone/>
            </a:pPr>
            <a:r>
              <a:rPr lang="en-US" dirty="0" smtClean="0">
                <a:solidFill>
                  <a:schemeClr val="accent4"/>
                </a:solidFill>
                <a:cs typeface="Times New Roman" pitchFamily="18" charset="0"/>
              </a:rPr>
              <a:t>Shook down on </a:t>
            </a:r>
            <a:r>
              <a:rPr lang="en-US" b="1" dirty="0" smtClean="0">
                <a:solidFill>
                  <a:srgbClr val="FF0000"/>
                </a:solidFill>
                <a:cs typeface="Times New Roman" pitchFamily="18" charset="0"/>
              </a:rPr>
              <a:t>me</a:t>
            </a:r>
          </a:p>
          <a:p>
            <a:pPr algn="ctr">
              <a:lnSpc>
                <a:spcPct val="50000"/>
              </a:lnSpc>
              <a:spcBef>
                <a:spcPct val="50000"/>
              </a:spcBef>
              <a:buNone/>
            </a:pPr>
            <a:r>
              <a:rPr lang="en-US" dirty="0" smtClean="0">
                <a:solidFill>
                  <a:schemeClr val="accent4"/>
                </a:solidFill>
                <a:cs typeface="Times New Roman" pitchFamily="18" charset="0"/>
              </a:rPr>
              <a:t>The dust of </a:t>
            </a:r>
            <a:r>
              <a:rPr lang="en-US" b="1" dirty="0" smtClean="0">
                <a:solidFill>
                  <a:schemeClr val="tx2"/>
                </a:solidFill>
                <a:cs typeface="Times New Roman" pitchFamily="18" charset="0"/>
              </a:rPr>
              <a:t>snow</a:t>
            </a:r>
          </a:p>
          <a:p>
            <a:pPr algn="ctr">
              <a:lnSpc>
                <a:spcPct val="50000"/>
              </a:lnSpc>
              <a:spcBef>
                <a:spcPct val="50000"/>
              </a:spcBef>
              <a:buNone/>
            </a:pPr>
            <a:r>
              <a:rPr lang="en-US" dirty="0" smtClean="0">
                <a:solidFill>
                  <a:schemeClr val="accent4"/>
                </a:solidFill>
                <a:cs typeface="Times New Roman" pitchFamily="18" charset="0"/>
              </a:rPr>
              <a:t>From a hemlock </a:t>
            </a:r>
            <a:r>
              <a:rPr lang="en-US" b="1" dirty="0" smtClean="0">
                <a:solidFill>
                  <a:srgbClr val="FF0000"/>
                </a:solidFill>
                <a:cs typeface="Times New Roman" pitchFamily="18" charset="0"/>
              </a:rPr>
              <a:t>tree</a:t>
            </a:r>
          </a:p>
          <a:p>
            <a:pPr algn="ctr">
              <a:lnSpc>
                <a:spcPct val="50000"/>
              </a:lnSpc>
              <a:spcBef>
                <a:spcPct val="50000"/>
              </a:spcBef>
              <a:buNone/>
            </a:pPr>
            <a:r>
              <a:rPr lang="en-US" dirty="0" smtClean="0">
                <a:solidFill>
                  <a:schemeClr val="accent4"/>
                </a:solidFill>
                <a:cs typeface="Times New Roman" pitchFamily="18" charset="0"/>
              </a:rPr>
              <a:t>Has given my </a:t>
            </a:r>
            <a:r>
              <a:rPr lang="en-US" b="1" dirty="0" smtClean="0">
                <a:solidFill>
                  <a:srgbClr val="008000"/>
                </a:solidFill>
                <a:cs typeface="Times New Roman" pitchFamily="18" charset="0"/>
              </a:rPr>
              <a:t>heart</a:t>
            </a:r>
          </a:p>
          <a:p>
            <a:pPr algn="ctr">
              <a:lnSpc>
                <a:spcPct val="50000"/>
              </a:lnSpc>
              <a:spcBef>
                <a:spcPct val="50000"/>
              </a:spcBef>
              <a:buNone/>
            </a:pPr>
            <a:r>
              <a:rPr lang="en-US" dirty="0" smtClean="0">
                <a:solidFill>
                  <a:schemeClr val="accent4"/>
                </a:solidFill>
                <a:cs typeface="Times New Roman" pitchFamily="18" charset="0"/>
              </a:rPr>
              <a:t>A change of </a:t>
            </a:r>
            <a:r>
              <a:rPr lang="en-US" b="1" dirty="0" smtClean="0">
                <a:solidFill>
                  <a:srgbClr val="993300"/>
                </a:solidFill>
                <a:cs typeface="Times New Roman" pitchFamily="18" charset="0"/>
              </a:rPr>
              <a:t>mood</a:t>
            </a:r>
          </a:p>
          <a:p>
            <a:pPr algn="ctr">
              <a:lnSpc>
                <a:spcPct val="50000"/>
              </a:lnSpc>
              <a:spcBef>
                <a:spcPct val="50000"/>
              </a:spcBef>
              <a:buNone/>
            </a:pPr>
            <a:r>
              <a:rPr lang="en-US" dirty="0" smtClean="0">
                <a:solidFill>
                  <a:schemeClr val="accent4"/>
                </a:solidFill>
                <a:cs typeface="Times New Roman" pitchFamily="18" charset="0"/>
              </a:rPr>
              <a:t>And save some </a:t>
            </a:r>
            <a:r>
              <a:rPr lang="en-US" b="1" dirty="0" smtClean="0">
                <a:solidFill>
                  <a:srgbClr val="008000"/>
                </a:solidFill>
                <a:cs typeface="Times New Roman" pitchFamily="18" charset="0"/>
              </a:rPr>
              <a:t>part</a:t>
            </a:r>
          </a:p>
          <a:p>
            <a:pPr algn="ctr">
              <a:lnSpc>
                <a:spcPct val="50000"/>
              </a:lnSpc>
              <a:spcBef>
                <a:spcPct val="50000"/>
              </a:spcBef>
              <a:buNone/>
            </a:pPr>
            <a:r>
              <a:rPr lang="en-US" dirty="0" smtClean="0">
                <a:solidFill>
                  <a:schemeClr val="accent4"/>
                </a:solidFill>
                <a:cs typeface="Times New Roman" pitchFamily="18" charset="0"/>
              </a:rPr>
              <a:t>Of a day I had </a:t>
            </a:r>
            <a:r>
              <a:rPr lang="en-US" b="1" dirty="0" smtClean="0">
                <a:solidFill>
                  <a:srgbClr val="993300"/>
                </a:solidFill>
                <a:cs typeface="Times New Roman" pitchFamily="18" charset="0"/>
              </a:rPr>
              <a:t>rued.</a:t>
            </a:r>
          </a:p>
          <a:p>
            <a:endParaRPr lang="en-US" dirty="0"/>
          </a:p>
        </p:txBody>
      </p:sp>
    </p:spTree>
  </p:cSld>
  <p:clrMapOvr>
    <a:masterClrMapping/>
  </p:clrMapOvr>
  <p:transition spd="slow" advClick="0" advTm="11000">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smtClean="0">
                <a:effectLst>
                  <a:outerShdw blurRad="38100" dist="38100" dir="2700000" algn="tl">
                    <a:srgbClr val="C0C0C0"/>
                  </a:outerShdw>
                </a:effectLst>
              </a:rPr>
              <a:t>INTERNAL RHYME</a:t>
            </a:r>
          </a:p>
        </p:txBody>
      </p:sp>
      <p:sp>
        <p:nvSpPr>
          <p:cNvPr id="19459" name="Content Placeholder 2"/>
          <p:cNvSpPr>
            <a:spLocks noGrp="1"/>
          </p:cNvSpPr>
          <p:nvPr>
            <p:ph sz="half" idx="1"/>
          </p:nvPr>
        </p:nvSpPr>
        <p:spPr>
          <a:xfrm>
            <a:off x="654050" y="2286000"/>
            <a:ext cx="7848600" cy="1143000"/>
          </a:xfrm>
        </p:spPr>
        <p:txBody>
          <a:bodyPr/>
          <a:lstStyle/>
          <a:p>
            <a:pPr eaLnBrk="1" hangingPunct="1"/>
            <a:r>
              <a:rPr lang="en-US" sz="2800" b="1" u="sng" dirty="0" smtClean="0"/>
              <a:t>Internal Rhyme</a:t>
            </a:r>
            <a:r>
              <a:rPr lang="en-US" sz="2800" dirty="0" smtClean="0"/>
              <a:t> – rhyme within a line</a:t>
            </a:r>
          </a:p>
        </p:txBody>
      </p:sp>
      <p:sp>
        <p:nvSpPr>
          <p:cNvPr id="6" name="Rectangle 5"/>
          <p:cNvSpPr/>
          <p:nvPr/>
        </p:nvSpPr>
        <p:spPr>
          <a:xfrm>
            <a:off x="1371600" y="3276600"/>
            <a:ext cx="7086600" cy="225292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457200" lvl="0" indent="-457200" fontAlgn="base">
              <a:spcBef>
                <a:spcPct val="20000"/>
              </a:spcBef>
              <a:spcAft>
                <a:spcPct val="0"/>
              </a:spcAft>
              <a:buClr>
                <a:srgbClr val="A50021"/>
              </a:buClr>
              <a:buSzPct val="75000"/>
            </a:pPr>
            <a:r>
              <a:rPr lang="en-US" sz="2600" kern="0" dirty="0" smtClean="0">
                <a:solidFill>
                  <a:srgbClr val="5B5249"/>
                </a:solidFill>
              </a:rPr>
              <a:t>T</a:t>
            </a:r>
            <a:r>
              <a:rPr lang="en-US" sz="2600" u="sng" kern="0" dirty="0" smtClean="0">
                <a:solidFill>
                  <a:srgbClr val="5B5249"/>
                </a:solidFill>
              </a:rPr>
              <a:t>im</a:t>
            </a:r>
            <a:r>
              <a:rPr lang="en-US" sz="2600" kern="0" dirty="0" smtClean="0">
                <a:solidFill>
                  <a:srgbClr val="5B5249"/>
                </a:solidFill>
              </a:rPr>
              <a:t>e</a:t>
            </a:r>
            <a:r>
              <a:rPr lang="en-US" sz="2600" kern="0" dirty="0">
                <a:solidFill>
                  <a:srgbClr val="5B5249"/>
                </a:solidFill>
              </a:rPr>
              <a:t>, Sl</a:t>
            </a:r>
            <a:r>
              <a:rPr lang="en-US" sz="2600" u="sng" kern="0" dirty="0">
                <a:solidFill>
                  <a:srgbClr val="5B5249"/>
                </a:solidFill>
              </a:rPr>
              <a:t>ime</a:t>
            </a:r>
            <a:r>
              <a:rPr lang="en-US" sz="2600" kern="0" dirty="0">
                <a:solidFill>
                  <a:srgbClr val="5B5249"/>
                </a:solidFill>
              </a:rPr>
              <a:t>, M</a:t>
            </a:r>
            <a:r>
              <a:rPr lang="en-US" sz="2600" u="sng" kern="0" dirty="0">
                <a:solidFill>
                  <a:srgbClr val="5B5249"/>
                </a:solidFill>
              </a:rPr>
              <a:t>ime</a:t>
            </a:r>
            <a:endParaRPr lang="en-US" sz="2600" kern="0" dirty="0">
              <a:solidFill>
                <a:srgbClr val="5B5249"/>
              </a:solidFill>
            </a:endParaRPr>
          </a:p>
          <a:p>
            <a:pPr marL="457200" lvl="0" indent="-457200" fontAlgn="base">
              <a:spcBef>
                <a:spcPct val="20000"/>
              </a:spcBef>
              <a:spcAft>
                <a:spcPct val="0"/>
              </a:spcAft>
              <a:buClr>
                <a:srgbClr val="A50021"/>
              </a:buClr>
              <a:buSzPct val="75000"/>
            </a:pPr>
            <a:r>
              <a:rPr lang="en-US" sz="2600" kern="0" dirty="0">
                <a:solidFill>
                  <a:srgbClr val="5B5249"/>
                </a:solidFill>
              </a:rPr>
              <a:t>Internal Rhyme – Scornful</a:t>
            </a:r>
            <a:r>
              <a:rPr lang="en-US" sz="2600" u="sng" kern="0" dirty="0">
                <a:solidFill>
                  <a:srgbClr val="5B5249"/>
                </a:solidFill>
              </a:rPr>
              <a:t>ly</a:t>
            </a:r>
            <a:r>
              <a:rPr lang="en-US" sz="2600" kern="0" dirty="0">
                <a:solidFill>
                  <a:srgbClr val="5B5249"/>
                </a:solidFill>
              </a:rPr>
              <a:t> sca</a:t>
            </a:r>
            <a:r>
              <a:rPr lang="en-US" sz="2600" u="sng" kern="0" dirty="0">
                <a:solidFill>
                  <a:srgbClr val="5B5249"/>
                </a:solidFill>
              </a:rPr>
              <a:t>ly</a:t>
            </a:r>
            <a:r>
              <a:rPr lang="en-US" sz="2600" kern="0" dirty="0">
                <a:solidFill>
                  <a:srgbClr val="5B5249"/>
                </a:solidFill>
              </a:rPr>
              <a:t> snake which held his very fate</a:t>
            </a:r>
          </a:p>
          <a:p>
            <a:pPr marL="457200" lvl="0" indent="-457200" fontAlgn="base">
              <a:spcBef>
                <a:spcPct val="20000"/>
              </a:spcBef>
              <a:spcAft>
                <a:spcPct val="0"/>
              </a:spcAft>
              <a:buClr>
                <a:srgbClr val="A50021"/>
              </a:buClr>
              <a:buSzPct val="75000"/>
            </a:pPr>
            <a:r>
              <a:rPr lang="en-US" sz="2600" kern="0" dirty="0">
                <a:solidFill>
                  <a:srgbClr val="5B5249"/>
                </a:solidFill>
              </a:rPr>
              <a:t>While I nodded nearly nap</a:t>
            </a:r>
            <a:r>
              <a:rPr lang="en-US" sz="2600" u="sng" kern="0" dirty="0">
                <a:solidFill>
                  <a:srgbClr val="5B5249"/>
                </a:solidFill>
              </a:rPr>
              <a:t>ping</a:t>
            </a:r>
            <a:r>
              <a:rPr lang="en-US" sz="2600" kern="0" dirty="0">
                <a:solidFill>
                  <a:srgbClr val="5B5249"/>
                </a:solidFill>
              </a:rPr>
              <a:t>, suddenly their came a tap</a:t>
            </a:r>
            <a:r>
              <a:rPr lang="en-US" sz="2600" u="sng" kern="0" dirty="0">
                <a:solidFill>
                  <a:srgbClr val="5B5249"/>
                </a:solidFill>
              </a:rPr>
              <a:t>ping</a:t>
            </a:r>
          </a:p>
        </p:txBody>
      </p:sp>
    </p:spTree>
  </p:cSld>
  <p:clrMapOvr>
    <a:masterClrMapping/>
  </p:clrMapOvr>
  <p:transition>
    <p:spli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772400" cy="838200"/>
          </a:xfrm>
        </p:spPr>
        <p:txBody>
          <a:bodyPr/>
          <a:lstStyle/>
          <a:p>
            <a:r>
              <a:rPr lang="en-US" dirty="0" smtClean="0">
                <a:latin typeface="Adobe Caslon Pro Bold" pitchFamily="18" charset="0"/>
              </a:rPr>
              <a:t>Rhyme Scheme</a:t>
            </a:r>
            <a:endParaRPr lang="en-US" dirty="0">
              <a:latin typeface="Adobe Caslon Pro Bold" pitchFamily="18" charset="0"/>
            </a:endParaRPr>
          </a:p>
        </p:txBody>
      </p:sp>
      <p:sp>
        <p:nvSpPr>
          <p:cNvPr id="3" name="Content Placeholder 2"/>
          <p:cNvSpPr>
            <a:spLocks noGrp="1"/>
          </p:cNvSpPr>
          <p:nvPr>
            <p:ph idx="1"/>
          </p:nvPr>
        </p:nvSpPr>
        <p:spPr>
          <a:xfrm>
            <a:off x="533400" y="1600200"/>
            <a:ext cx="8305800" cy="1143000"/>
          </a:xfrm>
        </p:spPr>
        <p:txBody>
          <a:bodyPr/>
          <a:lstStyle/>
          <a:p>
            <a:r>
              <a:rPr lang="en-US" sz="2000" dirty="0" smtClean="0">
                <a:solidFill>
                  <a:schemeClr val="accent4"/>
                </a:solidFill>
                <a:cs typeface="Times New Roman" pitchFamily="18" charset="0"/>
              </a:rPr>
              <a:t>Rhyme scheme is the pattern of </a:t>
            </a:r>
            <a:r>
              <a:rPr lang="en-US" sz="2000" b="1" dirty="0" smtClean="0">
                <a:solidFill>
                  <a:schemeClr val="accent4"/>
                </a:solidFill>
                <a:cs typeface="Times New Roman" pitchFamily="18" charset="0"/>
              </a:rPr>
              <a:t>rhyming</a:t>
            </a:r>
            <a:r>
              <a:rPr lang="en-US" sz="2000" dirty="0" smtClean="0">
                <a:solidFill>
                  <a:schemeClr val="accent4"/>
                </a:solidFill>
                <a:cs typeface="Times New Roman" pitchFamily="18" charset="0"/>
              </a:rPr>
              <a:t> words at the end of each</a:t>
            </a:r>
            <a:r>
              <a:rPr lang="en-US" sz="2000" b="1" dirty="0" smtClean="0">
                <a:solidFill>
                  <a:schemeClr val="accent4"/>
                </a:solidFill>
                <a:cs typeface="Times New Roman" pitchFamily="18" charset="0"/>
              </a:rPr>
              <a:t> line</a:t>
            </a:r>
            <a:r>
              <a:rPr lang="en-US" sz="2000" dirty="0" smtClean="0">
                <a:solidFill>
                  <a:schemeClr val="accent4"/>
                </a:solidFill>
                <a:cs typeface="Times New Roman" pitchFamily="18" charset="0"/>
              </a:rPr>
              <a:t>.  Not all poetry has a </a:t>
            </a:r>
            <a:r>
              <a:rPr lang="en-US" sz="2000" b="1" dirty="0" smtClean="0">
                <a:solidFill>
                  <a:schemeClr val="accent4"/>
                </a:solidFill>
                <a:cs typeface="Times New Roman" pitchFamily="18" charset="0"/>
              </a:rPr>
              <a:t>rhyme scheme</a:t>
            </a:r>
            <a:r>
              <a:rPr lang="en-US" sz="2000" dirty="0" smtClean="0">
                <a:solidFill>
                  <a:schemeClr val="accent4"/>
                </a:solidFill>
                <a:cs typeface="Times New Roman" pitchFamily="18" charset="0"/>
              </a:rPr>
              <a:t>.  They are not hard to identify, but you must look carefully at which words </a:t>
            </a:r>
            <a:r>
              <a:rPr lang="en-US" sz="2000" b="1" dirty="0" smtClean="0">
                <a:solidFill>
                  <a:schemeClr val="accent4"/>
                </a:solidFill>
                <a:cs typeface="Times New Roman" pitchFamily="18" charset="0"/>
              </a:rPr>
              <a:t>rhyme</a:t>
            </a:r>
            <a:r>
              <a:rPr lang="en-US" sz="2000" dirty="0" smtClean="0">
                <a:solidFill>
                  <a:schemeClr val="accent4"/>
                </a:solidFill>
                <a:cs typeface="Times New Roman" pitchFamily="18" charset="0"/>
              </a:rPr>
              <a:t> and which do not.</a:t>
            </a:r>
          </a:p>
          <a:p>
            <a:endParaRPr lang="en-US" dirty="0"/>
          </a:p>
        </p:txBody>
      </p:sp>
      <p:sp>
        <p:nvSpPr>
          <p:cNvPr id="4" name="Text Box 6"/>
          <p:cNvSpPr txBox="1">
            <a:spLocks noChangeArrowheads="1"/>
          </p:cNvSpPr>
          <p:nvPr/>
        </p:nvSpPr>
        <p:spPr bwMode="auto">
          <a:xfrm>
            <a:off x="1295400" y="2971800"/>
            <a:ext cx="2057400" cy="3013075"/>
          </a:xfrm>
          <a:prstGeom prst="rect">
            <a:avLst/>
          </a:prstGeom>
          <a:noFill/>
          <a:ln w="9525">
            <a:noFill/>
            <a:miter lim="800000"/>
            <a:headEnd/>
            <a:tailEnd/>
          </a:ln>
          <a:effectLst/>
        </p:spPr>
        <p:txBody>
          <a:bodyPr>
            <a:spAutoFit/>
          </a:bodyPr>
          <a:lstStyle/>
          <a:p>
            <a:pPr>
              <a:spcBef>
                <a:spcPct val="50000"/>
              </a:spcBef>
            </a:pPr>
            <a:r>
              <a:rPr lang="en-US" dirty="0">
                <a:solidFill>
                  <a:srgbClr val="333399"/>
                </a:solidFill>
                <a:cs typeface="Times New Roman" pitchFamily="18" charset="0"/>
              </a:rPr>
              <a:t>Poems of more than </a:t>
            </a:r>
            <a:r>
              <a:rPr lang="en-US" b="1" dirty="0">
                <a:solidFill>
                  <a:srgbClr val="333399"/>
                </a:solidFill>
                <a:cs typeface="Times New Roman" pitchFamily="18" charset="0"/>
              </a:rPr>
              <a:t>one</a:t>
            </a:r>
            <a:r>
              <a:rPr lang="en-US" dirty="0">
                <a:solidFill>
                  <a:srgbClr val="333399"/>
                </a:solidFill>
                <a:cs typeface="Times New Roman" pitchFamily="18" charset="0"/>
              </a:rPr>
              <a:t> stanza often repeat the </a:t>
            </a:r>
            <a:r>
              <a:rPr lang="en-US" b="1" dirty="0">
                <a:solidFill>
                  <a:srgbClr val="333399"/>
                </a:solidFill>
                <a:cs typeface="Times New Roman" pitchFamily="18" charset="0"/>
              </a:rPr>
              <a:t>same</a:t>
            </a:r>
            <a:r>
              <a:rPr lang="en-US" dirty="0">
                <a:solidFill>
                  <a:srgbClr val="333399"/>
                </a:solidFill>
                <a:cs typeface="Times New Roman" pitchFamily="18" charset="0"/>
              </a:rPr>
              <a:t> rhyme scheme in each </a:t>
            </a:r>
            <a:r>
              <a:rPr lang="en-US" b="1" dirty="0">
                <a:solidFill>
                  <a:srgbClr val="333399"/>
                </a:solidFill>
                <a:cs typeface="Times New Roman" pitchFamily="18" charset="0"/>
              </a:rPr>
              <a:t>stanza</a:t>
            </a:r>
            <a:r>
              <a:rPr lang="en-US" dirty="0">
                <a:solidFill>
                  <a:srgbClr val="333399"/>
                </a:solidFill>
                <a:cs typeface="Times New Roman" pitchFamily="18" charset="0"/>
              </a:rPr>
              <a:t>. </a:t>
            </a:r>
          </a:p>
        </p:txBody>
      </p:sp>
      <p:sp>
        <p:nvSpPr>
          <p:cNvPr id="6" name="Text Box 4"/>
          <p:cNvSpPr txBox="1">
            <a:spLocks noChangeArrowheads="1"/>
          </p:cNvSpPr>
          <p:nvPr/>
        </p:nvSpPr>
        <p:spPr bwMode="auto">
          <a:xfrm>
            <a:off x="3733800" y="2743200"/>
            <a:ext cx="3352800" cy="3139321"/>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en-US" b="1" dirty="0">
                <a:solidFill>
                  <a:schemeClr val="accent4"/>
                </a:solidFill>
                <a:cs typeface="Times New Roman" pitchFamily="18" charset="0"/>
              </a:rPr>
              <a:t>Dust of Snow </a:t>
            </a:r>
            <a:endParaRPr lang="en-US" dirty="0">
              <a:solidFill>
                <a:schemeClr val="accent4"/>
              </a:solidFill>
              <a:cs typeface="Times New Roman" pitchFamily="18" charset="0"/>
            </a:endParaRPr>
          </a:p>
          <a:p>
            <a:pPr>
              <a:spcBef>
                <a:spcPct val="50000"/>
              </a:spcBef>
            </a:pPr>
            <a:r>
              <a:rPr lang="en-US" b="1" dirty="0">
                <a:solidFill>
                  <a:schemeClr val="accent4"/>
                </a:solidFill>
                <a:cs typeface="Times New Roman" pitchFamily="18" charset="0"/>
              </a:rPr>
              <a:t>by Robert Frost</a:t>
            </a:r>
            <a:endParaRPr lang="en-US" dirty="0">
              <a:solidFill>
                <a:schemeClr val="accent4"/>
              </a:solidFill>
              <a:cs typeface="Times New Roman" pitchFamily="18" charset="0"/>
            </a:endParaRPr>
          </a:p>
          <a:p>
            <a:pPr>
              <a:spcBef>
                <a:spcPct val="50000"/>
              </a:spcBef>
            </a:pPr>
            <a:r>
              <a:rPr lang="en-US" dirty="0">
                <a:solidFill>
                  <a:schemeClr val="accent4"/>
                </a:solidFill>
                <a:cs typeface="Times New Roman" pitchFamily="18" charset="0"/>
              </a:rPr>
              <a:t>The way a </a:t>
            </a:r>
            <a:r>
              <a:rPr lang="en-US" b="1" dirty="0">
                <a:solidFill>
                  <a:schemeClr val="tx2"/>
                </a:solidFill>
                <a:cs typeface="Times New Roman" pitchFamily="18" charset="0"/>
              </a:rPr>
              <a:t>crow</a:t>
            </a:r>
          </a:p>
          <a:p>
            <a:pPr>
              <a:lnSpc>
                <a:spcPct val="50000"/>
              </a:lnSpc>
              <a:spcBef>
                <a:spcPct val="50000"/>
              </a:spcBef>
            </a:pPr>
            <a:r>
              <a:rPr lang="en-US" dirty="0">
                <a:solidFill>
                  <a:schemeClr val="accent4"/>
                </a:solidFill>
                <a:cs typeface="Times New Roman" pitchFamily="18" charset="0"/>
              </a:rPr>
              <a:t>Shook down on </a:t>
            </a:r>
            <a:r>
              <a:rPr lang="en-US" b="1" dirty="0">
                <a:solidFill>
                  <a:srgbClr val="FF0000"/>
                </a:solidFill>
                <a:cs typeface="Times New Roman" pitchFamily="18" charset="0"/>
              </a:rPr>
              <a:t>me</a:t>
            </a:r>
          </a:p>
          <a:p>
            <a:pPr>
              <a:lnSpc>
                <a:spcPct val="50000"/>
              </a:lnSpc>
              <a:spcBef>
                <a:spcPct val="50000"/>
              </a:spcBef>
            </a:pPr>
            <a:r>
              <a:rPr lang="en-US" dirty="0">
                <a:solidFill>
                  <a:schemeClr val="accent4"/>
                </a:solidFill>
                <a:cs typeface="Times New Roman" pitchFamily="18" charset="0"/>
              </a:rPr>
              <a:t>The dust of </a:t>
            </a:r>
            <a:r>
              <a:rPr lang="en-US" b="1" dirty="0">
                <a:solidFill>
                  <a:schemeClr val="tx2"/>
                </a:solidFill>
                <a:cs typeface="Times New Roman" pitchFamily="18" charset="0"/>
              </a:rPr>
              <a:t>snow</a:t>
            </a:r>
          </a:p>
          <a:p>
            <a:pPr>
              <a:lnSpc>
                <a:spcPct val="50000"/>
              </a:lnSpc>
              <a:spcBef>
                <a:spcPct val="50000"/>
              </a:spcBef>
            </a:pPr>
            <a:r>
              <a:rPr lang="en-US" dirty="0">
                <a:solidFill>
                  <a:schemeClr val="accent4"/>
                </a:solidFill>
                <a:cs typeface="Times New Roman" pitchFamily="18" charset="0"/>
              </a:rPr>
              <a:t>From a hemlock </a:t>
            </a:r>
            <a:r>
              <a:rPr lang="en-US" b="1" dirty="0">
                <a:solidFill>
                  <a:srgbClr val="FF0000"/>
                </a:solidFill>
                <a:cs typeface="Times New Roman" pitchFamily="18" charset="0"/>
              </a:rPr>
              <a:t>tree</a:t>
            </a:r>
          </a:p>
          <a:p>
            <a:pPr>
              <a:lnSpc>
                <a:spcPct val="50000"/>
              </a:lnSpc>
              <a:spcBef>
                <a:spcPct val="50000"/>
              </a:spcBef>
            </a:pPr>
            <a:r>
              <a:rPr lang="en-US" dirty="0">
                <a:solidFill>
                  <a:schemeClr val="accent4"/>
                </a:solidFill>
                <a:cs typeface="Times New Roman" pitchFamily="18" charset="0"/>
              </a:rPr>
              <a:t>Has given my </a:t>
            </a:r>
            <a:r>
              <a:rPr lang="en-US" b="1" dirty="0">
                <a:solidFill>
                  <a:srgbClr val="008000"/>
                </a:solidFill>
                <a:cs typeface="Times New Roman" pitchFamily="18" charset="0"/>
              </a:rPr>
              <a:t>heart</a:t>
            </a:r>
          </a:p>
          <a:p>
            <a:pPr>
              <a:lnSpc>
                <a:spcPct val="50000"/>
              </a:lnSpc>
              <a:spcBef>
                <a:spcPct val="50000"/>
              </a:spcBef>
            </a:pPr>
            <a:r>
              <a:rPr lang="en-US" dirty="0">
                <a:solidFill>
                  <a:schemeClr val="accent4"/>
                </a:solidFill>
                <a:cs typeface="Times New Roman" pitchFamily="18" charset="0"/>
              </a:rPr>
              <a:t>A change of </a:t>
            </a:r>
            <a:r>
              <a:rPr lang="en-US" b="1" dirty="0">
                <a:solidFill>
                  <a:srgbClr val="993300"/>
                </a:solidFill>
                <a:cs typeface="Times New Roman" pitchFamily="18" charset="0"/>
              </a:rPr>
              <a:t>mood</a:t>
            </a:r>
          </a:p>
          <a:p>
            <a:pPr>
              <a:lnSpc>
                <a:spcPct val="50000"/>
              </a:lnSpc>
              <a:spcBef>
                <a:spcPct val="50000"/>
              </a:spcBef>
            </a:pPr>
            <a:r>
              <a:rPr lang="en-US" dirty="0">
                <a:solidFill>
                  <a:schemeClr val="accent4"/>
                </a:solidFill>
                <a:cs typeface="Times New Roman" pitchFamily="18" charset="0"/>
              </a:rPr>
              <a:t>And save some </a:t>
            </a:r>
            <a:r>
              <a:rPr lang="en-US" b="1" dirty="0">
                <a:solidFill>
                  <a:srgbClr val="008000"/>
                </a:solidFill>
                <a:cs typeface="Times New Roman" pitchFamily="18" charset="0"/>
              </a:rPr>
              <a:t>part</a:t>
            </a:r>
          </a:p>
          <a:p>
            <a:pPr>
              <a:lnSpc>
                <a:spcPct val="50000"/>
              </a:lnSpc>
              <a:spcBef>
                <a:spcPct val="50000"/>
              </a:spcBef>
            </a:pPr>
            <a:r>
              <a:rPr lang="en-US" dirty="0">
                <a:solidFill>
                  <a:schemeClr val="accent4"/>
                </a:solidFill>
                <a:cs typeface="Times New Roman" pitchFamily="18" charset="0"/>
              </a:rPr>
              <a:t>Of a day I had </a:t>
            </a:r>
            <a:r>
              <a:rPr lang="en-US" b="1" dirty="0">
                <a:solidFill>
                  <a:srgbClr val="993300"/>
                </a:solidFill>
                <a:cs typeface="Times New Roman" pitchFamily="18" charset="0"/>
              </a:rPr>
              <a:t>rued.</a:t>
            </a:r>
          </a:p>
        </p:txBody>
      </p:sp>
      <p:sp>
        <p:nvSpPr>
          <p:cNvPr id="5" name="Text Box 5"/>
          <p:cNvSpPr txBox="1">
            <a:spLocks noChangeArrowheads="1"/>
          </p:cNvSpPr>
          <p:nvPr/>
        </p:nvSpPr>
        <p:spPr bwMode="auto">
          <a:xfrm>
            <a:off x="6096000" y="3505200"/>
            <a:ext cx="701675" cy="2308324"/>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r>
              <a:rPr lang="en-US" b="1" u="sng" dirty="0">
                <a:solidFill>
                  <a:schemeClr val="accent4"/>
                </a:solidFill>
              </a:rPr>
              <a:t>A</a:t>
            </a:r>
          </a:p>
          <a:p>
            <a:r>
              <a:rPr lang="en-US" b="1" u="sng" dirty="0">
                <a:solidFill>
                  <a:schemeClr val="accent4"/>
                </a:solidFill>
              </a:rPr>
              <a:t>B</a:t>
            </a:r>
          </a:p>
          <a:p>
            <a:r>
              <a:rPr lang="en-US" b="1" u="sng" dirty="0">
                <a:solidFill>
                  <a:schemeClr val="accent4"/>
                </a:solidFill>
              </a:rPr>
              <a:t>A</a:t>
            </a:r>
          </a:p>
          <a:p>
            <a:r>
              <a:rPr lang="en-US" b="1" u="sng" dirty="0">
                <a:solidFill>
                  <a:schemeClr val="accent4"/>
                </a:solidFill>
              </a:rPr>
              <a:t>B</a:t>
            </a:r>
          </a:p>
          <a:p>
            <a:r>
              <a:rPr lang="en-US" b="1" u="sng" dirty="0">
                <a:solidFill>
                  <a:schemeClr val="accent4"/>
                </a:solidFill>
              </a:rPr>
              <a:t>C</a:t>
            </a:r>
          </a:p>
          <a:p>
            <a:r>
              <a:rPr lang="en-US" b="1" u="sng" dirty="0">
                <a:solidFill>
                  <a:schemeClr val="accent4"/>
                </a:solidFill>
              </a:rPr>
              <a:t>D</a:t>
            </a:r>
          </a:p>
          <a:p>
            <a:r>
              <a:rPr lang="en-US" b="1" u="sng" dirty="0">
                <a:solidFill>
                  <a:schemeClr val="accent4"/>
                </a:solidFill>
              </a:rPr>
              <a:t>C</a:t>
            </a:r>
          </a:p>
          <a:p>
            <a:r>
              <a:rPr lang="en-US" b="1" u="sng" dirty="0">
                <a:solidFill>
                  <a:schemeClr val="accent4"/>
                </a:solidFill>
              </a:rPr>
              <a:t>D</a:t>
            </a:r>
          </a:p>
        </p:txBody>
      </p:sp>
    </p:spTree>
  </p:cSld>
  <p:clrMapOvr>
    <a:masterClrMapping/>
  </p:clrMapOvr>
  <p:transition spd="slow" advClick="0" advTm="11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75"/>
                                  </p:iterate>
                                  <p:childTnLst>
                                    <p:set>
                                      <p:cBhvr>
                                        <p:cTn id="10" dur="1" fill="hold">
                                          <p:stCondLst>
                                            <p:cond delay="74"/>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P spid="5"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bwMode="auto">
          <a:noFill/>
        </p:spPr>
        <p:txBody>
          <a:bodyPr/>
          <a:lstStyle/>
          <a:p>
            <a:pPr eaLnBrk="1" hangingPunct="1"/>
            <a:r>
              <a:rPr lang="en-US" dirty="0" smtClean="0">
                <a:effectLst/>
                <a:latin typeface="Adobe Caslon Pro Bold" pitchFamily="18" charset="0"/>
              </a:rPr>
              <a:t>COUPLET</a:t>
            </a:r>
          </a:p>
        </p:txBody>
      </p:sp>
      <p:sp>
        <p:nvSpPr>
          <p:cNvPr id="15363" name="Rectangle 3"/>
          <p:cNvSpPr>
            <a:spLocks noGrp="1"/>
          </p:cNvSpPr>
          <p:nvPr>
            <p:ph type="body" idx="1"/>
          </p:nvPr>
        </p:nvSpPr>
        <p:spPr>
          <a:xfrm>
            <a:off x="658813" y="2057401"/>
            <a:ext cx="7824787" cy="1066800"/>
          </a:xfrm>
        </p:spPr>
        <p:txBody>
          <a:bodyPr/>
          <a:lstStyle/>
          <a:p>
            <a:pPr eaLnBrk="1" hangingPunct="1"/>
            <a:r>
              <a:rPr lang="en-US" sz="2800" dirty="0" smtClean="0"/>
              <a:t>A rhymed pair of lines.</a:t>
            </a:r>
          </a:p>
          <a:p>
            <a:pPr eaLnBrk="1" hangingPunct="1"/>
            <a:r>
              <a:rPr lang="en-US" sz="2800" dirty="0" smtClean="0"/>
              <a:t>EXAMPLE: </a:t>
            </a:r>
          </a:p>
          <a:p>
            <a:pPr lvl="4" eaLnBrk="1" hangingPunct="1">
              <a:buFont typeface="Wingdings" pitchFamily="2" charset="2"/>
              <a:buNone/>
            </a:pPr>
            <a:endParaRPr lang="en-US" sz="2800" i="1" dirty="0" smtClean="0"/>
          </a:p>
        </p:txBody>
      </p:sp>
      <p:sp>
        <p:nvSpPr>
          <p:cNvPr id="4" name="TextBox 3"/>
          <p:cNvSpPr txBox="1"/>
          <p:nvPr/>
        </p:nvSpPr>
        <p:spPr>
          <a:xfrm>
            <a:off x="1600200" y="3124200"/>
            <a:ext cx="5562600" cy="184665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3200" dirty="0" smtClean="0"/>
              <a:t>From what I’ve tasted of des</a:t>
            </a:r>
            <a:r>
              <a:rPr lang="en-US" sz="3200" u="sng" dirty="0" smtClean="0"/>
              <a:t>ire</a:t>
            </a:r>
          </a:p>
          <a:p>
            <a:r>
              <a:rPr lang="en-US" sz="3200" dirty="0" smtClean="0"/>
              <a:t>I hold with those who favor f</a:t>
            </a:r>
            <a:r>
              <a:rPr lang="en-US" sz="3200" u="sng" dirty="0" smtClean="0"/>
              <a:t>ire</a:t>
            </a:r>
            <a:r>
              <a:rPr lang="en-US" sz="3200" dirty="0" smtClean="0"/>
              <a:t>. </a:t>
            </a:r>
          </a:p>
          <a:p>
            <a:r>
              <a:rPr lang="en-US" sz="3200" dirty="0" smtClean="0"/>
              <a:t>–</a:t>
            </a:r>
            <a:r>
              <a:rPr lang="en-US" sz="3200" i="1" dirty="0" smtClean="0"/>
              <a:t>Robert Frost, “Fire and Ice”</a:t>
            </a:r>
          </a:p>
          <a:p>
            <a:endParaRPr lang="en-US" dirty="0"/>
          </a:p>
        </p:txBody>
      </p:sp>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dobe Caslon Pro Bold" pitchFamily="18" charset="0"/>
              </a:rPr>
              <a:t>Repetition </a:t>
            </a:r>
            <a:endParaRPr lang="en-US" dirty="0">
              <a:latin typeface="Adobe Caslon Pro Bold" pitchFamily="18" charset="0"/>
            </a:endParaRPr>
          </a:p>
        </p:txBody>
      </p:sp>
      <p:sp>
        <p:nvSpPr>
          <p:cNvPr id="3" name="Content Placeholder 2"/>
          <p:cNvSpPr>
            <a:spLocks noGrp="1"/>
          </p:cNvSpPr>
          <p:nvPr>
            <p:ph idx="1"/>
          </p:nvPr>
        </p:nvSpPr>
        <p:spPr/>
        <p:txBody>
          <a:bodyPr/>
          <a:lstStyle/>
          <a:p>
            <a:r>
              <a:rPr lang="en-US" dirty="0" smtClean="0">
                <a:solidFill>
                  <a:schemeClr val="accent4"/>
                </a:solidFill>
                <a:cs typeface="Arial" charset="0"/>
              </a:rPr>
              <a:t>Repetition is the </a:t>
            </a:r>
            <a:r>
              <a:rPr lang="en-US" b="1" dirty="0" smtClean="0">
                <a:solidFill>
                  <a:schemeClr val="accent4"/>
                </a:solidFill>
                <a:cs typeface="Arial" charset="0"/>
              </a:rPr>
              <a:t>repeating</a:t>
            </a:r>
            <a:r>
              <a:rPr lang="en-US" dirty="0" smtClean="0">
                <a:solidFill>
                  <a:schemeClr val="accent4"/>
                </a:solidFill>
                <a:cs typeface="Arial" charset="0"/>
              </a:rPr>
              <a:t> of a sound, word, or phrase for </a:t>
            </a:r>
            <a:r>
              <a:rPr lang="en-US" b="1" dirty="0" smtClean="0">
                <a:solidFill>
                  <a:schemeClr val="accent4"/>
                </a:solidFill>
                <a:cs typeface="Arial" charset="0"/>
              </a:rPr>
              <a:t>emphasis</a:t>
            </a:r>
            <a:r>
              <a:rPr lang="en-US" dirty="0" smtClean="0">
                <a:solidFill>
                  <a:schemeClr val="accent4"/>
                </a:solidFill>
                <a:cs typeface="Arial" charset="0"/>
              </a:rPr>
              <a:t>.</a:t>
            </a:r>
            <a:r>
              <a:rPr lang="en-US" dirty="0" smtClean="0">
                <a:solidFill>
                  <a:schemeClr val="accent4"/>
                </a:solidFill>
                <a:latin typeface="Times New Roman" pitchFamily="18" charset="0"/>
              </a:rPr>
              <a:t> </a:t>
            </a:r>
          </a:p>
          <a:p>
            <a:r>
              <a:rPr lang="en-US" sz="2800" b="0" dirty="0" smtClean="0">
                <a:solidFill>
                  <a:schemeClr val="accent4"/>
                </a:solidFill>
              </a:rPr>
              <a:t> Conveys  a feeling of anticipation</a:t>
            </a:r>
            <a:endParaRPr lang="en-US" sz="2800" dirty="0" smtClean="0">
              <a:solidFill>
                <a:schemeClr val="accent4"/>
              </a:solidFill>
              <a:latin typeface="Times New Roman" pitchFamily="18" charset="0"/>
            </a:endParaRPr>
          </a:p>
          <a:p>
            <a:endParaRPr lang="en-US" dirty="0"/>
          </a:p>
        </p:txBody>
      </p:sp>
      <p:sp>
        <p:nvSpPr>
          <p:cNvPr id="4" name="Text Box 4"/>
          <p:cNvSpPr txBox="1">
            <a:spLocks noChangeArrowheads="1"/>
          </p:cNvSpPr>
          <p:nvPr/>
        </p:nvSpPr>
        <p:spPr bwMode="auto">
          <a:xfrm>
            <a:off x="2667000" y="3733800"/>
            <a:ext cx="4114800" cy="2585323"/>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en-US" b="1" dirty="0">
                <a:solidFill>
                  <a:schemeClr val="accent4"/>
                </a:solidFill>
                <a:latin typeface="Comic Sans MS" pitchFamily="66" charset="0"/>
                <a:cs typeface="Times New Roman" pitchFamily="18" charset="0"/>
              </a:rPr>
              <a:t>Inside</a:t>
            </a:r>
            <a:endParaRPr lang="en-US" dirty="0">
              <a:solidFill>
                <a:schemeClr val="accent4"/>
              </a:solidFill>
              <a:latin typeface="Times New Roman" pitchFamily="18" charset="0"/>
              <a:cs typeface="Times New Roman" pitchFamily="18" charset="0"/>
            </a:endParaRPr>
          </a:p>
          <a:p>
            <a:pPr algn="ctr">
              <a:spcBef>
                <a:spcPct val="50000"/>
              </a:spcBef>
            </a:pPr>
            <a:r>
              <a:rPr lang="en-US" dirty="0">
                <a:solidFill>
                  <a:schemeClr val="accent4"/>
                </a:solidFill>
                <a:latin typeface="Comic Sans MS" pitchFamily="66" charset="0"/>
                <a:cs typeface="Times New Roman" pitchFamily="18" charset="0"/>
              </a:rPr>
              <a:t>Inside the house </a:t>
            </a:r>
            <a:br>
              <a:rPr lang="en-US" dirty="0">
                <a:solidFill>
                  <a:schemeClr val="accent4"/>
                </a:solidFill>
                <a:latin typeface="Comic Sans MS" pitchFamily="66" charset="0"/>
                <a:cs typeface="Times New Roman" pitchFamily="18" charset="0"/>
              </a:rPr>
            </a:br>
            <a:r>
              <a:rPr lang="en-US" dirty="0">
                <a:solidFill>
                  <a:schemeClr val="accent4"/>
                </a:solidFill>
                <a:latin typeface="Comic Sans MS" pitchFamily="66" charset="0"/>
                <a:cs typeface="Times New Roman" pitchFamily="18" charset="0"/>
              </a:rPr>
              <a:t>(I get ready)</a:t>
            </a:r>
            <a:br>
              <a:rPr lang="en-US" dirty="0">
                <a:solidFill>
                  <a:schemeClr val="accent4"/>
                </a:solidFill>
                <a:latin typeface="Comic Sans MS" pitchFamily="66" charset="0"/>
                <a:cs typeface="Times New Roman" pitchFamily="18" charset="0"/>
              </a:rPr>
            </a:br>
            <a:r>
              <a:rPr lang="en-US" dirty="0">
                <a:solidFill>
                  <a:schemeClr val="accent4"/>
                </a:solidFill>
                <a:latin typeface="Comic Sans MS" pitchFamily="66" charset="0"/>
                <a:cs typeface="Times New Roman" pitchFamily="18" charset="0"/>
              </a:rPr>
              <a:t>Inside the car </a:t>
            </a:r>
            <a:br>
              <a:rPr lang="en-US" dirty="0">
                <a:solidFill>
                  <a:schemeClr val="accent4"/>
                </a:solidFill>
                <a:latin typeface="Comic Sans MS" pitchFamily="66" charset="0"/>
                <a:cs typeface="Times New Roman" pitchFamily="18" charset="0"/>
              </a:rPr>
            </a:br>
            <a:r>
              <a:rPr lang="en-US" dirty="0">
                <a:solidFill>
                  <a:schemeClr val="accent4"/>
                </a:solidFill>
                <a:latin typeface="Comic Sans MS" pitchFamily="66" charset="0"/>
                <a:cs typeface="Times New Roman" pitchFamily="18" charset="0"/>
              </a:rPr>
              <a:t>(I go to school)</a:t>
            </a:r>
            <a:br>
              <a:rPr lang="en-US" dirty="0">
                <a:solidFill>
                  <a:schemeClr val="accent4"/>
                </a:solidFill>
                <a:latin typeface="Comic Sans MS" pitchFamily="66" charset="0"/>
                <a:cs typeface="Times New Roman" pitchFamily="18" charset="0"/>
              </a:rPr>
            </a:br>
            <a:r>
              <a:rPr lang="en-US" dirty="0">
                <a:solidFill>
                  <a:schemeClr val="accent4"/>
                </a:solidFill>
                <a:latin typeface="Comic Sans MS" pitchFamily="66" charset="0"/>
                <a:cs typeface="Times New Roman" pitchFamily="18" charset="0"/>
              </a:rPr>
              <a:t>Inside the school</a:t>
            </a:r>
            <a:br>
              <a:rPr lang="en-US" dirty="0">
                <a:solidFill>
                  <a:schemeClr val="accent4"/>
                </a:solidFill>
                <a:latin typeface="Comic Sans MS" pitchFamily="66" charset="0"/>
                <a:cs typeface="Times New Roman" pitchFamily="18" charset="0"/>
              </a:rPr>
            </a:br>
            <a:r>
              <a:rPr lang="en-US" dirty="0">
                <a:solidFill>
                  <a:schemeClr val="accent4"/>
                </a:solidFill>
                <a:latin typeface="Comic Sans MS" pitchFamily="66" charset="0"/>
                <a:cs typeface="Times New Roman" pitchFamily="18" charset="0"/>
              </a:rPr>
              <a:t>(I wait for the bell to ring)</a:t>
            </a:r>
            <a:endParaRPr lang="en-US" dirty="0">
              <a:solidFill>
                <a:schemeClr val="accent4"/>
              </a:solidFill>
              <a:latin typeface="Times New Roman" pitchFamily="18" charset="0"/>
              <a:cs typeface="Times New Roman" pitchFamily="18" charset="0"/>
            </a:endParaRPr>
          </a:p>
          <a:p>
            <a:pPr>
              <a:spcBef>
                <a:spcPct val="50000"/>
              </a:spcBef>
            </a:pPr>
            <a:endParaRPr lang="en-US" dirty="0">
              <a:solidFill>
                <a:schemeClr val="accent2"/>
              </a:solidFill>
              <a:latin typeface="Times New Roman" pitchFamily="18" charset="0"/>
            </a:endParaRPr>
          </a:p>
        </p:txBody>
      </p:sp>
    </p:spTree>
  </p:cSld>
  <p:clrMapOvr>
    <a:masterClrMapping/>
  </p:clrMapOvr>
  <p:transition spd="slow" advClick="0" advTm="11000">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772400" cy="762000"/>
          </a:xfrm>
        </p:spPr>
        <p:txBody>
          <a:bodyPr/>
          <a:lstStyle/>
          <a:p>
            <a:r>
              <a:rPr lang="en-US" dirty="0" smtClean="0">
                <a:latin typeface="Adobe Caslon Pro Bold" pitchFamily="18" charset="0"/>
              </a:rPr>
              <a:t>Figurative Language</a:t>
            </a:r>
            <a:endParaRPr lang="en-US" dirty="0">
              <a:latin typeface="Adobe Caslon Pro Bold" pitchFamily="18" charset="0"/>
            </a:endParaRPr>
          </a:p>
        </p:txBody>
      </p:sp>
      <p:sp>
        <p:nvSpPr>
          <p:cNvPr id="3" name="Content Placeholder 2"/>
          <p:cNvSpPr>
            <a:spLocks noGrp="1"/>
          </p:cNvSpPr>
          <p:nvPr>
            <p:ph idx="1"/>
          </p:nvPr>
        </p:nvSpPr>
        <p:spPr>
          <a:xfrm>
            <a:off x="762000" y="1828800"/>
            <a:ext cx="8077200" cy="4724400"/>
          </a:xfrm>
        </p:spPr>
        <p:txBody>
          <a:bodyPr/>
          <a:lstStyle/>
          <a:p>
            <a:r>
              <a:rPr lang="en-US" sz="2800" dirty="0" smtClean="0">
                <a:solidFill>
                  <a:srgbClr val="333399"/>
                </a:solidFill>
                <a:cs typeface="Arial" charset="0"/>
              </a:rPr>
              <a:t>Whenever you describe something by comparing it with something else, you are using </a:t>
            </a:r>
            <a:r>
              <a:rPr lang="en-US" sz="2800" b="1" dirty="0" smtClean="0">
                <a:solidFill>
                  <a:srgbClr val="333399"/>
                </a:solidFill>
                <a:cs typeface="Arial" charset="0"/>
              </a:rPr>
              <a:t>figurative language</a:t>
            </a:r>
            <a:r>
              <a:rPr lang="en-US" sz="2800" dirty="0" smtClean="0">
                <a:solidFill>
                  <a:srgbClr val="333399"/>
                </a:solidFill>
                <a:cs typeface="Arial" charset="0"/>
              </a:rPr>
              <a:t>. </a:t>
            </a:r>
          </a:p>
          <a:p>
            <a:r>
              <a:rPr lang="en-US" sz="2800" dirty="0" smtClean="0">
                <a:solidFill>
                  <a:srgbClr val="333399"/>
                </a:solidFill>
                <a:cs typeface="Arial" charset="0"/>
              </a:rPr>
              <a:t>Figurative language is any language that goes beyond the </a:t>
            </a:r>
            <a:r>
              <a:rPr lang="en-US" sz="2800" b="1" dirty="0" smtClean="0">
                <a:solidFill>
                  <a:srgbClr val="333399"/>
                </a:solidFill>
                <a:cs typeface="Arial" charset="0"/>
              </a:rPr>
              <a:t>literal</a:t>
            </a:r>
            <a:r>
              <a:rPr lang="en-US" sz="2800" dirty="0" smtClean="0">
                <a:solidFill>
                  <a:srgbClr val="333399"/>
                </a:solidFill>
                <a:cs typeface="Arial" charset="0"/>
              </a:rPr>
              <a:t> meaning of words in order to furnish </a:t>
            </a:r>
            <a:r>
              <a:rPr lang="en-US" sz="2800" b="1" dirty="0" smtClean="0">
                <a:solidFill>
                  <a:srgbClr val="333399"/>
                </a:solidFill>
                <a:cs typeface="Arial" charset="0"/>
              </a:rPr>
              <a:t>new effects</a:t>
            </a:r>
            <a:r>
              <a:rPr lang="en-US" sz="2800" dirty="0" smtClean="0">
                <a:solidFill>
                  <a:srgbClr val="333399"/>
                </a:solidFill>
                <a:cs typeface="Arial" charset="0"/>
              </a:rPr>
              <a:t> or </a:t>
            </a:r>
            <a:r>
              <a:rPr lang="en-US" sz="2800" b="1" dirty="0" smtClean="0">
                <a:solidFill>
                  <a:srgbClr val="333399"/>
                </a:solidFill>
                <a:cs typeface="Arial" charset="0"/>
              </a:rPr>
              <a:t>fresh insights</a:t>
            </a:r>
            <a:r>
              <a:rPr lang="en-US" sz="2800" dirty="0" smtClean="0">
                <a:solidFill>
                  <a:srgbClr val="333399"/>
                </a:solidFill>
                <a:cs typeface="Arial" charset="0"/>
              </a:rPr>
              <a:t> into an idea or a subject. The most common figures of speech are </a:t>
            </a:r>
            <a:r>
              <a:rPr lang="en-US" sz="2800" b="1" dirty="0" smtClean="0">
                <a:solidFill>
                  <a:srgbClr val="333399"/>
                </a:solidFill>
                <a:cs typeface="Arial" charset="0"/>
              </a:rPr>
              <a:t>simile</a:t>
            </a:r>
            <a:r>
              <a:rPr lang="en-US" sz="2800" dirty="0" smtClean="0">
                <a:solidFill>
                  <a:srgbClr val="333399"/>
                </a:solidFill>
                <a:cs typeface="Arial" charset="0"/>
              </a:rPr>
              <a:t>, </a:t>
            </a:r>
            <a:r>
              <a:rPr lang="en-US" sz="2800" b="1" dirty="0" smtClean="0">
                <a:solidFill>
                  <a:srgbClr val="333399"/>
                </a:solidFill>
                <a:cs typeface="Arial" charset="0"/>
              </a:rPr>
              <a:t>metaphor</a:t>
            </a:r>
            <a:r>
              <a:rPr lang="en-US" sz="2800" dirty="0" smtClean="0">
                <a:solidFill>
                  <a:srgbClr val="333399"/>
                </a:solidFill>
                <a:cs typeface="Arial" charset="0"/>
              </a:rPr>
              <a:t>, and </a:t>
            </a:r>
            <a:r>
              <a:rPr lang="en-US" sz="2800" b="1" dirty="0" smtClean="0">
                <a:solidFill>
                  <a:srgbClr val="333399"/>
                </a:solidFill>
                <a:cs typeface="Arial" charset="0"/>
              </a:rPr>
              <a:t>alliteration</a:t>
            </a:r>
            <a:r>
              <a:rPr lang="en-US" sz="2800" dirty="0" smtClean="0">
                <a:solidFill>
                  <a:srgbClr val="333399"/>
                </a:solidFill>
                <a:cs typeface="Arial" charset="0"/>
              </a:rPr>
              <a:t>.  Figurative language is used in poetry to compare two things that are usually </a:t>
            </a:r>
            <a:r>
              <a:rPr lang="en-US" sz="2800" b="1" dirty="0" smtClean="0">
                <a:solidFill>
                  <a:srgbClr val="333399"/>
                </a:solidFill>
                <a:cs typeface="Arial" charset="0"/>
              </a:rPr>
              <a:t>not thought</a:t>
            </a:r>
            <a:r>
              <a:rPr lang="en-US" sz="2800" dirty="0" smtClean="0">
                <a:solidFill>
                  <a:srgbClr val="333399"/>
                </a:solidFill>
                <a:cs typeface="Arial" charset="0"/>
              </a:rPr>
              <a:t> of as </a:t>
            </a:r>
            <a:r>
              <a:rPr lang="en-US" sz="2800" b="1" dirty="0" smtClean="0">
                <a:solidFill>
                  <a:srgbClr val="333399"/>
                </a:solidFill>
                <a:cs typeface="Arial" charset="0"/>
              </a:rPr>
              <a:t>being alike</a:t>
            </a:r>
            <a:r>
              <a:rPr lang="en-US" sz="2800" dirty="0" smtClean="0">
                <a:solidFill>
                  <a:srgbClr val="333399"/>
                </a:solidFill>
                <a:cs typeface="Arial" charset="0"/>
              </a:rPr>
              <a:t>. </a:t>
            </a:r>
            <a:endParaRPr lang="en-US" sz="2800" dirty="0" smtClean="0">
              <a:solidFill>
                <a:srgbClr val="333399"/>
              </a:solidFill>
              <a:cs typeface="Times New Roman" pitchFamily="18" charset="0"/>
            </a:endParaRPr>
          </a:p>
          <a:p>
            <a:endParaRPr lang="en-US" dirty="0"/>
          </a:p>
        </p:txBody>
      </p:sp>
    </p:spTree>
  </p:cSld>
  <p:clrMapOvr>
    <a:masterClrMapping/>
  </p:clrMapOvr>
  <p:transition spd="slow" advClick="0" advTm="11000">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smtClean="0">
                <a:effectLst>
                  <a:outerShdw blurRad="38100" dist="38100" dir="2700000" algn="tl">
                    <a:srgbClr val="C0C0C0"/>
                  </a:outerShdw>
                </a:effectLst>
                <a:latin typeface="Adobe Caslon Pro Bold" pitchFamily="18" charset="0"/>
              </a:rPr>
              <a:t>SIMILE</a:t>
            </a:r>
          </a:p>
        </p:txBody>
      </p:sp>
      <p:sp>
        <p:nvSpPr>
          <p:cNvPr id="11267" name="Content Placeholder 2"/>
          <p:cNvSpPr>
            <a:spLocks noGrp="1"/>
          </p:cNvSpPr>
          <p:nvPr>
            <p:ph sz="half" idx="1"/>
          </p:nvPr>
        </p:nvSpPr>
        <p:spPr>
          <a:xfrm>
            <a:off x="654050" y="2286000"/>
            <a:ext cx="7848600" cy="1828800"/>
          </a:xfrm>
        </p:spPr>
        <p:txBody>
          <a:bodyPr/>
          <a:lstStyle/>
          <a:p>
            <a:pPr eaLnBrk="1" hangingPunct="1"/>
            <a:r>
              <a:rPr lang="en-US" sz="2800" smtClean="0"/>
              <a:t>A comparison using like or as.</a:t>
            </a:r>
          </a:p>
        </p:txBody>
      </p:sp>
      <p:sp>
        <p:nvSpPr>
          <p:cNvPr id="11268" name="Content Placeholder 3"/>
          <p:cNvSpPr>
            <a:spLocks noGrp="1"/>
          </p:cNvSpPr>
          <p:nvPr>
            <p:ph sz="half" idx="13"/>
          </p:nvPr>
        </p:nvSpPr>
        <p:spPr>
          <a:xfrm>
            <a:off x="654050" y="4303713"/>
            <a:ext cx="7848600" cy="1828800"/>
          </a:xfrm>
        </p:spPr>
        <p:style>
          <a:lnRef idx="2">
            <a:schemeClr val="dk1"/>
          </a:lnRef>
          <a:fillRef idx="1">
            <a:schemeClr val="lt1"/>
          </a:fillRef>
          <a:effectRef idx="0">
            <a:schemeClr val="dk1"/>
          </a:effectRef>
          <a:fontRef idx="minor">
            <a:schemeClr val="dk1"/>
          </a:fontRef>
        </p:style>
        <p:txBody>
          <a:bodyPr/>
          <a:lstStyle/>
          <a:p>
            <a:pPr eaLnBrk="1" hangingPunct="1"/>
            <a:endParaRPr lang="en-US" sz="2600" smtClean="0"/>
          </a:p>
          <a:p>
            <a:pPr eaLnBrk="1" hangingPunct="1"/>
            <a:r>
              <a:rPr lang="en-US" sz="2600" smtClean="0"/>
              <a:t>EXAMPLES: As brave as a lion, As dumb as an ox</a:t>
            </a:r>
          </a:p>
        </p:txBody>
      </p:sp>
      <p:pic>
        <p:nvPicPr>
          <p:cNvPr id="6" name="Picture 5"/>
          <p:cNvPicPr>
            <a:picLocks noChangeAspect="1"/>
          </p:cNvPicPr>
          <p:nvPr/>
        </p:nvPicPr>
        <p:blipFill>
          <a:blip r:embed="rId2" cstate="print"/>
          <a:srcRect/>
          <a:stretch>
            <a:fillRect/>
          </a:stretch>
        </p:blipFill>
        <p:spPr bwMode="auto">
          <a:xfrm>
            <a:off x="6232525" y="3286125"/>
            <a:ext cx="1951038" cy="1657350"/>
          </a:xfrm>
          <a:prstGeom prst="rect">
            <a:avLst/>
          </a:prstGeom>
          <a:noFill/>
          <a:ln w="9525">
            <a:noFill/>
            <a:miter lim="800000"/>
            <a:headEnd/>
            <a:tailEnd/>
          </a:ln>
        </p:spPr>
      </p:pic>
      <p:pic>
        <p:nvPicPr>
          <p:cNvPr id="7" name="Picture 6"/>
          <p:cNvPicPr>
            <a:picLocks noChangeAspect="1"/>
          </p:cNvPicPr>
          <p:nvPr/>
        </p:nvPicPr>
        <p:blipFill>
          <a:blip r:embed="rId3" cstate="print"/>
          <a:srcRect/>
          <a:stretch>
            <a:fillRect/>
          </a:stretch>
        </p:blipFill>
        <p:spPr bwMode="auto">
          <a:xfrm>
            <a:off x="3370263" y="3230563"/>
            <a:ext cx="1892300" cy="1768475"/>
          </a:xfrm>
          <a:prstGeom prst="rect">
            <a:avLst/>
          </a:prstGeom>
          <a:noFill/>
          <a:ln w="9525">
            <a:noFill/>
            <a:miter lim="800000"/>
            <a:headEnd/>
            <a:tailEnd/>
          </a:ln>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accel="50000" decel="50000" fill="hold" nodeType="withEffect">
                                  <p:stCondLst>
                                    <p:cond delay="0"/>
                                  </p:stCondLst>
                                  <p:childTnLst>
                                    <p:animRot by="21600000">
                                      <p:cBhvr>
                                        <p:cTn id="6" dur="2000" fill="hold"/>
                                        <p:tgtEl>
                                          <p:spTgt spid="7"/>
                                        </p:tgtEl>
                                        <p:attrNameLst>
                                          <p:attrName>r</p:attrName>
                                        </p:attrNameLst>
                                      </p:cBhvr>
                                    </p:animRot>
                                  </p:childTnLst>
                                </p:cTn>
                              </p:par>
                              <p:par>
                                <p:cTn id="7" presetID="8" presetClass="emph" presetSubtype="0" accel="50000" decel="50000" fill="hold" nodeType="withEffect">
                                  <p:stCondLst>
                                    <p:cond delay="0"/>
                                  </p:stCondLst>
                                  <p:childTnLst>
                                    <p:animRot by="21600000">
                                      <p:cBhvr>
                                        <p:cTn id="8" dur="2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smtClean="0">
                <a:effectLst>
                  <a:outerShdw blurRad="38100" dist="38100" dir="2700000" algn="tl">
                    <a:srgbClr val="C0C0C0"/>
                  </a:outerShdw>
                </a:effectLst>
                <a:latin typeface="Adobe Caslon Pro Bold" pitchFamily="18" charset="0"/>
              </a:rPr>
              <a:t>METAPHOR</a:t>
            </a:r>
          </a:p>
        </p:txBody>
      </p:sp>
      <p:sp>
        <p:nvSpPr>
          <p:cNvPr id="14339" name="Content Placeholder 2"/>
          <p:cNvSpPr>
            <a:spLocks noGrp="1"/>
          </p:cNvSpPr>
          <p:nvPr>
            <p:ph sz="half" idx="1"/>
          </p:nvPr>
        </p:nvSpPr>
        <p:spPr>
          <a:xfrm>
            <a:off x="654050" y="2286000"/>
            <a:ext cx="7848600" cy="1828800"/>
          </a:xfrm>
        </p:spPr>
        <p:txBody>
          <a:bodyPr/>
          <a:lstStyle/>
          <a:p>
            <a:pPr eaLnBrk="1" hangingPunct="1"/>
            <a:r>
              <a:rPr lang="en-US" sz="2800" dirty="0" smtClean="0"/>
              <a:t>A figure of speech in which one thing is spoken as though it were something else, a direct comparison of two unlike things.</a:t>
            </a:r>
          </a:p>
        </p:txBody>
      </p:sp>
      <p:sp>
        <p:nvSpPr>
          <p:cNvPr id="6" name="Rectangle 5"/>
          <p:cNvSpPr/>
          <p:nvPr/>
        </p:nvSpPr>
        <p:spPr>
          <a:xfrm>
            <a:off x="914400" y="4267200"/>
            <a:ext cx="4572000" cy="206210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spcBef>
                <a:spcPct val="50000"/>
              </a:spcBef>
            </a:pPr>
            <a:r>
              <a:rPr lang="en-US" sz="3200" dirty="0" smtClean="0">
                <a:solidFill>
                  <a:srgbClr val="333399"/>
                </a:solidFill>
                <a:cs typeface="Arial" charset="0"/>
              </a:rPr>
              <a:t>Clouds </a:t>
            </a:r>
            <a:r>
              <a:rPr lang="en-US" sz="3200" b="1" dirty="0" smtClean="0">
                <a:solidFill>
                  <a:srgbClr val="333399"/>
                </a:solidFill>
                <a:cs typeface="Arial" charset="0"/>
              </a:rPr>
              <a:t>are</a:t>
            </a:r>
            <a:r>
              <a:rPr lang="en-US" sz="3200" dirty="0" smtClean="0">
                <a:solidFill>
                  <a:srgbClr val="333399"/>
                </a:solidFill>
                <a:cs typeface="Arial" charset="0"/>
              </a:rPr>
              <a:t> cotton candy.</a:t>
            </a:r>
            <a:r>
              <a:rPr lang="en-US" sz="3200" dirty="0" smtClean="0">
                <a:solidFill>
                  <a:srgbClr val="333399"/>
                </a:solidFill>
                <a:latin typeface="Times New Roman" pitchFamily="18" charset="0"/>
              </a:rPr>
              <a:t> </a:t>
            </a:r>
          </a:p>
          <a:p>
            <a:pPr>
              <a:spcBef>
                <a:spcPct val="50000"/>
              </a:spcBef>
            </a:pPr>
            <a:r>
              <a:rPr lang="en-US" sz="3200" dirty="0" smtClean="0">
                <a:solidFill>
                  <a:srgbClr val="333399"/>
                </a:solidFill>
                <a:cs typeface="Arial" charset="0"/>
              </a:rPr>
              <a:t>Grandpa </a:t>
            </a:r>
            <a:r>
              <a:rPr lang="en-US" sz="3200" b="1" dirty="0" smtClean="0">
                <a:solidFill>
                  <a:srgbClr val="333399"/>
                </a:solidFill>
                <a:cs typeface="Arial" charset="0"/>
              </a:rPr>
              <a:t>was</a:t>
            </a:r>
            <a:r>
              <a:rPr lang="en-US" sz="3200" dirty="0" smtClean="0">
                <a:solidFill>
                  <a:srgbClr val="333399"/>
                </a:solidFill>
                <a:cs typeface="Arial" charset="0"/>
              </a:rPr>
              <a:t> a mule.</a:t>
            </a:r>
            <a:r>
              <a:rPr lang="en-US" sz="3200" dirty="0" smtClean="0">
                <a:solidFill>
                  <a:srgbClr val="333399"/>
                </a:solidFill>
                <a:latin typeface="Times New Roman" pitchFamily="18" charset="0"/>
              </a:rPr>
              <a:t> </a:t>
            </a:r>
          </a:p>
          <a:p>
            <a:pPr>
              <a:spcBef>
                <a:spcPct val="50000"/>
              </a:spcBef>
            </a:pPr>
            <a:r>
              <a:rPr lang="en-US" sz="3200" dirty="0" smtClean="0">
                <a:solidFill>
                  <a:srgbClr val="333399"/>
                </a:solidFill>
                <a:cs typeface="Arial" charset="0"/>
              </a:rPr>
              <a:t>Tom </a:t>
            </a:r>
            <a:r>
              <a:rPr lang="en-US" sz="3200" b="1" dirty="0" smtClean="0">
                <a:solidFill>
                  <a:srgbClr val="333399"/>
                </a:solidFill>
                <a:cs typeface="Arial" charset="0"/>
              </a:rPr>
              <a:t>is</a:t>
            </a:r>
            <a:r>
              <a:rPr lang="en-US" sz="3200" dirty="0" smtClean="0">
                <a:solidFill>
                  <a:srgbClr val="333399"/>
                </a:solidFill>
                <a:cs typeface="Arial" charset="0"/>
              </a:rPr>
              <a:t> a rock. </a:t>
            </a:r>
            <a:endParaRPr lang="en-US" sz="3200" dirty="0">
              <a:solidFill>
                <a:srgbClr val="333399"/>
              </a:solidFill>
              <a:cs typeface="Arial" charset="0"/>
            </a:endParaRPr>
          </a:p>
        </p:txBody>
      </p:sp>
      <p:sp>
        <p:nvSpPr>
          <p:cNvPr id="7" name="Text Box 5"/>
          <p:cNvSpPr txBox="1">
            <a:spLocks noChangeArrowheads="1"/>
          </p:cNvSpPr>
          <p:nvPr/>
        </p:nvSpPr>
        <p:spPr bwMode="auto">
          <a:xfrm>
            <a:off x="5410200" y="4267201"/>
            <a:ext cx="3733800" cy="2057399"/>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r>
              <a:rPr lang="en-US" sz="3200" dirty="0">
                <a:solidFill>
                  <a:srgbClr val="008000"/>
                </a:solidFill>
                <a:cs typeface="Arial" charset="0"/>
              </a:rPr>
              <a:t>They are fluffy.</a:t>
            </a:r>
          </a:p>
          <a:p>
            <a:endParaRPr lang="en-US" sz="2000" dirty="0">
              <a:solidFill>
                <a:srgbClr val="008000"/>
              </a:solidFill>
              <a:cs typeface="Arial" charset="0"/>
            </a:endParaRPr>
          </a:p>
          <a:p>
            <a:r>
              <a:rPr lang="en-US" sz="3200" dirty="0">
                <a:solidFill>
                  <a:srgbClr val="008000"/>
                </a:solidFill>
                <a:cs typeface="Arial" charset="0"/>
              </a:rPr>
              <a:t>They are stubborn.</a:t>
            </a:r>
          </a:p>
          <a:p>
            <a:endParaRPr lang="en-US" sz="1000" dirty="0">
              <a:solidFill>
                <a:srgbClr val="008000"/>
              </a:solidFill>
              <a:cs typeface="Arial" charset="0"/>
            </a:endParaRPr>
          </a:p>
          <a:p>
            <a:r>
              <a:rPr lang="en-US" sz="3200" dirty="0">
                <a:solidFill>
                  <a:srgbClr val="008000"/>
                </a:solidFill>
              </a:rPr>
              <a:t>They are hard.</a:t>
            </a:r>
          </a:p>
        </p:txBody>
      </p:sp>
      <p:cxnSp>
        <p:nvCxnSpPr>
          <p:cNvPr id="9" name="Straight Arrow Connector 8"/>
          <p:cNvCxnSpPr/>
          <p:nvPr/>
        </p:nvCxnSpPr>
        <p:spPr bwMode="auto">
          <a:xfrm>
            <a:off x="5105400" y="4572000"/>
            <a:ext cx="381000" cy="1588"/>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cxnSp>
        <p:nvCxnSpPr>
          <p:cNvPr id="11" name="Straight Arrow Connector 10"/>
          <p:cNvCxnSpPr/>
          <p:nvPr/>
        </p:nvCxnSpPr>
        <p:spPr bwMode="auto">
          <a:xfrm>
            <a:off x="4648200" y="5334000"/>
            <a:ext cx="762000" cy="1588"/>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cxnSp>
        <p:nvCxnSpPr>
          <p:cNvPr id="15" name="Straight Arrow Connector 14"/>
          <p:cNvCxnSpPr/>
          <p:nvPr/>
        </p:nvCxnSpPr>
        <p:spPr bwMode="auto">
          <a:xfrm>
            <a:off x="3581400" y="6096000"/>
            <a:ext cx="1828800" cy="1588"/>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609600"/>
            <a:ext cx="7772400" cy="685800"/>
          </a:xfrm>
        </p:spPr>
        <p:txBody>
          <a:bodyPr/>
          <a:lstStyle/>
          <a:p>
            <a:pPr eaLnBrk="1" hangingPunct="1">
              <a:defRPr/>
            </a:pPr>
            <a:r>
              <a:rPr lang="en-US" sz="3200" b="1" dirty="0" smtClean="0">
                <a:effectLst>
                  <a:outerShdw blurRad="38100" dist="38100" dir="2700000" algn="tl">
                    <a:srgbClr val="C0C0C0"/>
                  </a:outerShdw>
                </a:effectLst>
                <a:latin typeface="Adobe Caslon Pro Bold" pitchFamily="18" charset="0"/>
              </a:rPr>
              <a:t>Introduction to Poetry	by Billy Collins</a:t>
            </a:r>
          </a:p>
        </p:txBody>
      </p:sp>
      <p:graphicFrame>
        <p:nvGraphicFramePr>
          <p:cNvPr id="18476" name="Group 44"/>
          <p:cNvGraphicFramePr>
            <a:graphicFrameLocks noGrp="1"/>
          </p:cNvGraphicFramePr>
          <p:nvPr/>
        </p:nvGraphicFramePr>
        <p:xfrm>
          <a:off x="1600200" y="1219200"/>
          <a:ext cx="7011987" cy="5273040"/>
        </p:xfrm>
        <a:graphic>
          <a:graphicData uri="http://schemas.openxmlformats.org/drawingml/2006/table">
            <a:tbl>
              <a:tblPr/>
              <a:tblGrid>
                <a:gridCol w="6310951">
                  <a:extLst>
                    <a:ext uri="{9D8B030D-6E8A-4147-A177-3AD203B41FA5}">
                      <a16:colId xmlns:a16="http://schemas.microsoft.com/office/drawing/2014/main" val="20000"/>
                    </a:ext>
                  </a:extLst>
                </a:gridCol>
                <a:gridCol w="701036">
                  <a:extLst>
                    <a:ext uri="{9D8B030D-6E8A-4147-A177-3AD203B41FA5}">
                      <a16:colId xmlns:a16="http://schemas.microsoft.com/office/drawing/2014/main" val="20001"/>
                    </a:ext>
                  </a:extLst>
                </a:gridCol>
              </a:tblGrid>
              <a:tr h="4840079">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rPr>
                        <a:t>I ask them to take a poem</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rPr>
                        <a:t>and hold it up to the light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rPr>
                        <a:t>like a color slide</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rPr>
                        <a:t>or press an ear against its hive.</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rPr>
                        <a:t>I say drop a mouse into a poem</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rPr>
                        <a:t>and watch him probe his way out,</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rPr>
                        <a:t>or walk inside the poem's room</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rPr>
                        <a:t>and feel the walls for a light switch.</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rPr>
                        <a:t>I want them to </a:t>
                      </a:r>
                      <a:r>
                        <a:rPr kumimoji="0" lang="en-US" sz="2000" b="0" i="0" u="none" strike="noStrike" cap="none" normalizeH="0" baseline="0" dirty="0" err="1" smtClean="0">
                          <a:ln>
                            <a:noFill/>
                          </a:ln>
                          <a:solidFill>
                            <a:schemeClr val="tx1"/>
                          </a:solidFill>
                          <a:effectLst/>
                          <a:latin typeface="Rockwell" pitchFamily="18" charset="0"/>
                          <a:ea typeface="Times New Roman" pitchFamily="18" charset="0"/>
                          <a:cs typeface="Courier New" pitchFamily="49" charset="0"/>
                        </a:rPr>
                        <a:t>waterski</a:t>
                      </a:r>
                      <a:endPar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rPr>
                        <a:t>across the surface of a poem</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rPr>
                        <a:t>waving at the author's name on the shore.</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rPr>
                        <a:t>But all they want to do</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rPr>
                        <a:t>is tie the poem to a chair with rope</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rPr>
                        <a:t>and torture a confession out of it.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rPr>
                        <a:t>They begin beating it with a hose</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Rockwell" pitchFamily="18" charset="0"/>
                          <a:ea typeface="Times New Roman" pitchFamily="18" charset="0"/>
                          <a:cs typeface="Courier New" pitchFamily="49" charset="0"/>
                        </a:rPr>
                        <a:t>to find out what it really means.</a:t>
                      </a:r>
                      <a:endParaRPr kumimoji="0" lang="en-US" sz="2000" b="0" i="0" u="none" strike="noStrike" cap="none" normalizeH="0" baseline="0" dirty="0" smtClean="0">
                        <a:ln>
                          <a:noFill/>
                        </a:ln>
                        <a:solidFill>
                          <a:schemeClr val="tx1"/>
                        </a:solidFill>
                        <a:effectLst/>
                        <a:latin typeface="Calisto MT" pitchFamily="-65" charset="0"/>
                        <a:ea typeface="Times New Roman" pitchFamily="18" charset="0"/>
                        <a:cs typeface="Courier New" pitchFamily="49"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ts val="1800"/>
                        </a:spcBef>
                        <a:spcAft>
                          <a:spcPct val="0"/>
                        </a:spcAft>
                        <a:buClr>
                          <a:schemeClr val="accent1"/>
                        </a:buClr>
                        <a:buSzPct val="75000"/>
                        <a:buFont typeface="Wingdings" pitchFamily="2" charset="2"/>
                        <a:buNone/>
                        <a:tabLst/>
                      </a:pPr>
                      <a:endParaRPr kumimoji="0" lang="en-US" sz="1800" b="0" i="0" u="none" strike="noStrike" cap="none" normalizeH="0" baseline="0" dirty="0" smtClean="0">
                        <a:ln>
                          <a:noFill/>
                        </a:ln>
                        <a:solidFill>
                          <a:srgbClr val="262626"/>
                        </a:solidFill>
                        <a:effectLst/>
                        <a:latin typeface="Calisto MT" pitchFamily="-65" charset="0"/>
                        <a:ea typeface="ＭＳ Ｐゴシック" pitchFamily="-65" charset="-128"/>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transition spd="slow">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bwMode="auto">
          <a:noFill/>
        </p:spPr>
        <p:txBody>
          <a:bodyPr/>
          <a:lstStyle/>
          <a:p>
            <a:pPr eaLnBrk="1" hangingPunct="1"/>
            <a:r>
              <a:rPr lang="en-US" dirty="0" smtClean="0">
                <a:effectLst/>
                <a:latin typeface="Adobe Caslon Pro Bold" pitchFamily="18" charset="0"/>
              </a:rPr>
              <a:t>EXTENDED METAPHOR</a:t>
            </a:r>
          </a:p>
        </p:txBody>
      </p:sp>
      <p:sp>
        <p:nvSpPr>
          <p:cNvPr id="17411" name="Rectangle 3"/>
          <p:cNvSpPr>
            <a:spLocks noGrp="1"/>
          </p:cNvSpPr>
          <p:nvPr>
            <p:ph type="body" idx="1"/>
          </p:nvPr>
        </p:nvSpPr>
        <p:spPr>
          <a:xfrm>
            <a:off x="457200" y="2057401"/>
            <a:ext cx="8026400" cy="2057400"/>
          </a:xfrm>
        </p:spPr>
        <p:txBody>
          <a:bodyPr/>
          <a:lstStyle/>
          <a:p>
            <a:pPr eaLnBrk="1" hangingPunct="1"/>
            <a:r>
              <a:rPr lang="en-US" sz="2800" dirty="0" smtClean="0"/>
              <a:t>A figure of speech that compares two essentially unlike things at some length and in several ways. </a:t>
            </a:r>
          </a:p>
          <a:p>
            <a:pPr eaLnBrk="1" hangingPunct="1">
              <a:buFont typeface="Wingdings" pitchFamily="2" charset="2"/>
              <a:buNone/>
            </a:pPr>
            <a:endParaRPr lang="en-US" sz="2800" dirty="0" smtClean="0"/>
          </a:p>
          <a:p>
            <a:pPr eaLnBrk="1" hangingPunct="1"/>
            <a:r>
              <a:rPr lang="en-US" sz="2800" dirty="0" smtClean="0"/>
              <a:t>EXAMPLE:</a:t>
            </a:r>
            <a:endParaRPr lang="en-US" sz="2800" i="1" dirty="0" smtClean="0"/>
          </a:p>
        </p:txBody>
      </p:sp>
      <p:sp>
        <p:nvSpPr>
          <p:cNvPr id="4" name="TextBox 3"/>
          <p:cNvSpPr txBox="1"/>
          <p:nvPr/>
        </p:nvSpPr>
        <p:spPr>
          <a:xfrm>
            <a:off x="533400" y="4343400"/>
            <a:ext cx="8305800" cy="184665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3200" dirty="0" smtClean="0"/>
              <a:t>“All the world’s a stage, And all the men and women merely players.”   </a:t>
            </a:r>
          </a:p>
          <a:p>
            <a:r>
              <a:rPr lang="en-US" sz="3200" dirty="0" smtClean="0"/>
              <a:t>		--</a:t>
            </a:r>
            <a:r>
              <a:rPr lang="en-US" sz="3200" i="1" dirty="0" smtClean="0"/>
              <a:t>William Shakespeare, As You Like It</a:t>
            </a:r>
          </a:p>
          <a:p>
            <a:endParaRPr lang="en-US" dirty="0"/>
          </a:p>
        </p:txBody>
      </p:sp>
    </p:spTree>
  </p:cSld>
  <p:clrMapOvr>
    <a:masterClrMapping/>
  </p:clrMapOvr>
  <p:transition spd="slow">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smtClean="0">
                <a:effectLst>
                  <a:outerShdw blurRad="38100" dist="38100" dir="2700000" algn="tl">
                    <a:srgbClr val="C0C0C0"/>
                  </a:outerShdw>
                </a:effectLst>
                <a:latin typeface="Adobe Caslon Pro Bold" pitchFamily="18" charset="0"/>
              </a:rPr>
              <a:t>PERSONIFICATION</a:t>
            </a:r>
          </a:p>
        </p:txBody>
      </p:sp>
      <p:sp>
        <p:nvSpPr>
          <p:cNvPr id="18435" name="Content Placeholder 2"/>
          <p:cNvSpPr>
            <a:spLocks noGrp="1"/>
          </p:cNvSpPr>
          <p:nvPr>
            <p:ph sz="half" idx="1"/>
          </p:nvPr>
        </p:nvSpPr>
        <p:spPr>
          <a:xfrm>
            <a:off x="654050" y="2286000"/>
            <a:ext cx="7848600" cy="1676400"/>
          </a:xfrm>
        </p:spPr>
        <p:txBody>
          <a:bodyPr/>
          <a:lstStyle/>
          <a:p>
            <a:pPr eaLnBrk="1" hangingPunct="1"/>
            <a:r>
              <a:rPr lang="en-US" sz="2800" dirty="0" smtClean="0"/>
              <a:t>Figurative language in which a nonhuman subject is given human characteristics</a:t>
            </a:r>
          </a:p>
          <a:p>
            <a:pPr eaLnBrk="1" hangingPunct="1"/>
            <a:r>
              <a:rPr lang="en-US" sz="2800" dirty="0" smtClean="0"/>
              <a:t>EXAMPLE: </a:t>
            </a:r>
          </a:p>
        </p:txBody>
      </p:sp>
      <p:sp>
        <p:nvSpPr>
          <p:cNvPr id="18436" name="Content Placeholder 3"/>
          <p:cNvSpPr>
            <a:spLocks noGrp="1"/>
          </p:cNvSpPr>
          <p:nvPr>
            <p:ph sz="half" idx="13"/>
          </p:nvPr>
        </p:nvSpPr>
        <p:spPr>
          <a:xfrm>
            <a:off x="1219200" y="4267200"/>
            <a:ext cx="5746750" cy="954087"/>
          </a:xfrm>
        </p:spPr>
        <p:style>
          <a:lnRef idx="2">
            <a:schemeClr val="dk1"/>
          </a:lnRef>
          <a:fillRef idx="1">
            <a:schemeClr val="lt1"/>
          </a:fillRef>
          <a:effectRef idx="0">
            <a:schemeClr val="dk1"/>
          </a:effectRef>
          <a:fontRef idx="minor">
            <a:schemeClr val="dk1"/>
          </a:fontRef>
        </p:style>
        <p:txBody>
          <a:bodyPr/>
          <a:lstStyle/>
          <a:p>
            <a:pPr eaLnBrk="1" hangingPunct="1">
              <a:buNone/>
            </a:pPr>
            <a:r>
              <a:rPr lang="en-US" sz="2600" dirty="0" smtClean="0"/>
              <a:t>The wind gently called her name</a:t>
            </a:r>
          </a:p>
          <a:p>
            <a:pPr eaLnBrk="1" hangingPunct="1">
              <a:buNone/>
            </a:pPr>
            <a:endParaRPr lang="en-US" sz="2600" dirty="0" smtClean="0"/>
          </a:p>
        </p:txBody>
      </p:sp>
    </p:spTree>
  </p:cSld>
  <p:clrMapOvr>
    <a:masterClrMapping/>
  </p:clrMapOvr>
  <p:transition>
    <p:split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dobe Caslon Pro Bold" pitchFamily="18" charset="0"/>
              </a:rPr>
              <a:t>CONSONANCE</a:t>
            </a:r>
            <a:endParaRPr lang="en-US" dirty="0">
              <a:latin typeface="Adobe Caslon Pro Bold" pitchFamily="18" charset="0"/>
            </a:endParaRPr>
          </a:p>
        </p:txBody>
      </p:sp>
      <p:sp>
        <p:nvSpPr>
          <p:cNvPr id="3" name="Content Placeholder 2"/>
          <p:cNvSpPr>
            <a:spLocks noGrp="1"/>
          </p:cNvSpPr>
          <p:nvPr>
            <p:ph sz="half" idx="1"/>
          </p:nvPr>
        </p:nvSpPr>
        <p:spPr>
          <a:xfrm>
            <a:off x="685800" y="1752600"/>
            <a:ext cx="7848600" cy="761999"/>
          </a:xfrm>
        </p:spPr>
        <p:txBody>
          <a:bodyPr>
            <a:noAutofit/>
          </a:bodyPr>
          <a:lstStyle/>
          <a:p>
            <a:r>
              <a:rPr lang="en-US" sz="2800" dirty="0" smtClean="0"/>
              <a:t>Repetition of internal or ending consonant sounds of words close together in poetry. </a:t>
            </a:r>
            <a:endParaRPr lang="en-US" sz="2800" dirty="0"/>
          </a:p>
        </p:txBody>
      </p:sp>
      <p:sp>
        <p:nvSpPr>
          <p:cNvPr id="4" name="Content Placeholder 3"/>
          <p:cNvSpPr>
            <a:spLocks noGrp="1"/>
          </p:cNvSpPr>
          <p:nvPr>
            <p:ph sz="half" idx="13"/>
          </p:nvPr>
        </p:nvSpPr>
        <p:spPr>
          <a:xfrm>
            <a:off x="457200" y="2819400"/>
            <a:ext cx="7848600" cy="3810000"/>
          </a:xfrm>
        </p:spPr>
        <p:style>
          <a:lnRef idx="2">
            <a:schemeClr val="dk1"/>
          </a:lnRef>
          <a:fillRef idx="1">
            <a:schemeClr val="lt1"/>
          </a:fillRef>
          <a:effectRef idx="0">
            <a:schemeClr val="dk1"/>
          </a:effectRef>
          <a:fontRef idx="minor">
            <a:schemeClr val="dk1"/>
          </a:fontRef>
        </p:style>
        <p:txBody>
          <a:bodyPr>
            <a:normAutofit/>
          </a:bodyPr>
          <a:lstStyle/>
          <a:p>
            <a:pPr>
              <a:buNone/>
            </a:pPr>
            <a:endParaRPr lang="en-US" sz="2800" dirty="0" smtClean="0"/>
          </a:p>
          <a:p>
            <a:pPr>
              <a:buNone/>
            </a:pPr>
            <a:r>
              <a:rPr lang="en-US" sz="2800" dirty="0" smtClean="0"/>
              <a:t>He </a:t>
            </a:r>
            <a:r>
              <a:rPr lang="en-US" sz="2800" u="sng" dirty="0" smtClean="0"/>
              <a:t>c</a:t>
            </a:r>
            <a:r>
              <a:rPr lang="en-US" sz="2800" dirty="0" smtClean="0"/>
              <a:t>lasps the </a:t>
            </a:r>
            <a:r>
              <a:rPr lang="en-US" sz="2800" u="sng" dirty="0" smtClean="0"/>
              <a:t>c</a:t>
            </a:r>
            <a:r>
              <a:rPr lang="en-US" sz="2800" dirty="0" smtClean="0"/>
              <a:t>rag with </a:t>
            </a:r>
            <a:r>
              <a:rPr lang="en-US" sz="2800" u="sng" dirty="0" smtClean="0"/>
              <a:t>c</a:t>
            </a:r>
            <a:r>
              <a:rPr lang="en-US" sz="2800" dirty="0" smtClean="0"/>
              <a:t>roo</a:t>
            </a:r>
            <a:r>
              <a:rPr lang="en-US" sz="2800" u="sng" dirty="0" smtClean="0"/>
              <a:t>k</a:t>
            </a:r>
            <a:r>
              <a:rPr lang="en-US" sz="2800" dirty="0" smtClean="0"/>
              <a:t>ed hands; </a:t>
            </a:r>
          </a:p>
          <a:p>
            <a:pPr>
              <a:buNone/>
            </a:pPr>
            <a:r>
              <a:rPr lang="en-US" sz="2800" u="sng" dirty="0" smtClean="0"/>
              <a:t>Cl</a:t>
            </a:r>
            <a:r>
              <a:rPr lang="en-US" sz="2800" dirty="0" smtClean="0"/>
              <a:t>o</a:t>
            </a:r>
            <a:r>
              <a:rPr lang="en-US" sz="2800" i="1" dirty="0" smtClean="0"/>
              <a:t>s</a:t>
            </a:r>
            <a:r>
              <a:rPr lang="en-US" sz="2800" dirty="0" smtClean="0"/>
              <a:t>e to the </a:t>
            </a:r>
            <a:r>
              <a:rPr lang="en-US" sz="2800" i="1" dirty="0" smtClean="0"/>
              <a:t>s</a:t>
            </a:r>
            <a:r>
              <a:rPr lang="en-US" sz="2800" dirty="0" smtClean="0"/>
              <a:t>un in </a:t>
            </a:r>
            <a:r>
              <a:rPr lang="en-US" sz="2800" u="sng" dirty="0" smtClean="0"/>
              <a:t>l</a:t>
            </a:r>
            <a:r>
              <a:rPr lang="en-US" sz="2800" dirty="0" smtClean="0"/>
              <a:t>one</a:t>
            </a:r>
            <a:r>
              <a:rPr lang="en-US" sz="2800" u="sng" dirty="0" smtClean="0"/>
              <a:t>l</a:t>
            </a:r>
            <a:r>
              <a:rPr lang="en-US" sz="2800" dirty="0" smtClean="0"/>
              <a:t>y </a:t>
            </a:r>
            <a:r>
              <a:rPr lang="en-US" sz="2800" u="sng" dirty="0" smtClean="0"/>
              <a:t>l</a:t>
            </a:r>
            <a:r>
              <a:rPr lang="en-US" sz="2800" dirty="0" smtClean="0"/>
              <a:t>ands;</a:t>
            </a:r>
          </a:p>
          <a:p>
            <a:pPr>
              <a:buNone/>
            </a:pPr>
            <a:r>
              <a:rPr lang="en-US" sz="2800" u="sng" dirty="0" smtClean="0"/>
              <a:t>R</a:t>
            </a:r>
            <a:r>
              <a:rPr lang="en-US" sz="2800" dirty="0" smtClean="0"/>
              <a:t>inged with the azu</a:t>
            </a:r>
            <a:r>
              <a:rPr lang="en-US" sz="2800" u="sng" dirty="0" smtClean="0"/>
              <a:t>r</a:t>
            </a:r>
            <a:r>
              <a:rPr lang="en-US" sz="2800" dirty="0" smtClean="0"/>
              <a:t>e wo</a:t>
            </a:r>
            <a:r>
              <a:rPr lang="en-US" sz="2800" u="sng" dirty="0" smtClean="0"/>
              <a:t>r</a:t>
            </a:r>
            <a:r>
              <a:rPr lang="en-US" sz="2800" dirty="0" smtClean="0"/>
              <a:t>ld he stands.</a:t>
            </a:r>
          </a:p>
          <a:p>
            <a:pPr>
              <a:buNone/>
            </a:pPr>
            <a:r>
              <a:rPr lang="en-US" dirty="0" smtClean="0"/>
              <a:t>					- “The Eagle” by Lord Alfred Tennyson</a:t>
            </a:r>
          </a:p>
        </p:txBody>
      </p:sp>
    </p:spTree>
  </p:cSld>
  <p:clrMapOvr>
    <a:masterClrMapping/>
  </p:clrMapOvr>
  <p:transition>
    <p:split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smtClean="0">
                <a:effectLst>
                  <a:outerShdw blurRad="38100" dist="38100" dir="2700000" algn="tl">
                    <a:srgbClr val="C0C0C0"/>
                  </a:outerShdw>
                </a:effectLst>
                <a:latin typeface="Adobe Caslon Pro Bold" pitchFamily="18" charset="0"/>
              </a:rPr>
              <a:t>ASSONANCE</a:t>
            </a:r>
          </a:p>
        </p:txBody>
      </p:sp>
      <p:sp>
        <p:nvSpPr>
          <p:cNvPr id="12291" name="Content Placeholder 2"/>
          <p:cNvSpPr>
            <a:spLocks noGrp="1"/>
          </p:cNvSpPr>
          <p:nvPr>
            <p:ph sz="half" idx="1"/>
          </p:nvPr>
        </p:nvSpPr>
        <p:spPr>
          <a:xfrm>
            <a:off x="654050" y="2286000"/>
            <a:ext cx="7848600" cy="1828800"/>
          </a:xfrm>
        </p:spPr>
        <p:txBody>
          <a:bodyPr>
            <a:normAutofit lnSpcReduction="10000"/>
          </a:bodyPr>
          <a:lstStyle/>
          <a:p>
            <a:pPr eaLnBrk="1" hangingPunct="1"/>
            <a:r>
              <a:rPr lang="en-US" sz="2800" dirty="0" smtClean="0"/>
              <a:t>The repetition of the vowel sounds followed by different consonants in two or more stressed syllables.</a:t>
            </a:r>
          </a:p>
          <a:p>
            <a:pPr eaLnBrk="1" hangingPunct="1"/>
            <a:r>
              <a:rPr lang="en-US" sz="2800" dirty="0" smtClean="0"/>
              <a:t>EXAMPLES: </a:t>
            </a:r>
          </a:p>
        </p:txBody>
      </p:sp>
      <p:sp>
        <p:nvSpPr>
          <p:cNvPr id="12292" name="Content Placeholder 3"/>
          <p:cNvSpPr>
            <a:spLocks noGrp="1"/>
          </p:cNvSpPr>
          <p:nvPr>
            <p:ph sz="half" idx="13"/>
          </p:nvPr>
        </p:nvSpPr>
        <p:spPr>
          <a:xfrm>
            <a:off x="1676400" y="4191000"/>
            <a:ext cx="6248400" cy="1828800"/>
          </a:xfrm>
        </p:spPr>
        <p:style>
          <a:lnRef idx="2">
            <a:schemeClr val="dk1"/>
          </a:lnRef>
          <a:fillRef idx="1">
            <a:schemeClr val="lt1"/>
          </a:fillRef>
          <a:effectRef idx="0">
            <a:schemeClr val="dk1"/>
          </a:effectRef>
          <a:fontRef idx="minor">
            <a:schemeClr val="dk1"/>
          </a:fontRef>
        </p:style>
        <p:txBody>
          <a:bodyPr>
            <a:normAutofit/>
          </a:bodyPr>
          <a:lstStyle/>
          <a:p>
            <a:pPr eaLnBrk="1" hangingPunct="1">
              <a:buNone/>
            </a:pPr>
            <a:r>
              <a:rPr lang="en-US" sz="3200" dirty="0"/>
              <a:t> “M</a:t>
            </a:r>
            <a:r>
              <a:rPr lang="en-US" sz="3200" b="1" dirty="0"/>
              <a:t>e</a:t>
            </a:r>
            <a:r>
              <a:rPr lang="en-US" sz="3200" dirty="0"/>
              <a:t>n s</a:t>
            </a:r>
            <a:r>
              <a:rPr lang="en-US" sz="3200" b="1" dirty="0"/>
              <a:t>e</a:t>
            </a:r>
            <a:r>
              <a:rPr lang="en-US" sz="3200" dirty="0"/>
              <a:t>ll the w</a:t>
            </a:r>
            <a:r>
              <a:rPr lang="en-US" sz="3200" b="1" dirty="0"/>
              <a:t>e</a:t>
            </a:r>
            <a:r>
              <a:rPr lang="en-US" sz="3200" dirty="0"/>
              <a:t>dding b</a:t>
            </a:r>
            <a:r>
              <a:rPr lang="en-US" sz="3200" b="1" dirty="0"/>
              <a:t>e</a:t>
            </a:r>
            <a:r>
              <a:rPr lang="en-US" sz="3200" dirty="0"/>
              <a:t>lls</a:t>
            </a:r>
            <a:r>
              <a:rPr lang="en-US" sz="3200" dirty="0" smtClean="0"/>
              <a:t>.”</a:t>
            </a:r>
          </a:p>
          <a:p>
            <a:pPr eaLnBrk="1" hangingPunct="1">
              <a:buNone/>
            </a:pPr>
            <a:r>
              <a:rPr lang="en-US" sz="3200" dirty="0"/>
              <a:t>“Str</a:t>
            </a:r>
            <a:r>
              <a:rPr lang="en-US" sz="3200" b="1" u="sng" dirty="0"/>
              <a:t>i</a:t>
            </a:r>
            <a:r>
              <a:rPr lang="en-US" sz="3200" dirty="0"/>
              <a:t>ps of t</a:t>
            </a:r>
            <a:r>
              <a:rPr lang="en-US" sz="3200" b="1" u="sng" dirty="0"/>
              <a:t>i</a:t>
            </a:r>
            <a:r>
              <a:rPr lang="en-US" sz="3200" dirty="0"/>
              <a:t>nfoil winking like people”</a:t>
            </a:r>
            <a:endParaRPr lang="en-US" sz="3200" dirty="0" smtClean="0"/>
          </a:p>
        </p:txBody>
      </p:sp>
    </p:spTree>
  </p:cSld>
  <p:clrMapOvr>
    <a:masterClrMapping/>
  </p:clrMapOvr>
  <p:transition>
    <p:split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eaLnBrk="1" hangingPunct="1">
              <a:defRPr/>
            </a:pPr>
            <a:r>
              <a:rPr lang="en-US" b="1" dirty="0" smtClean="0">
                <a:effectLst>
                  <a:outerShdw blurRad="38100" dist="38100" dir="2700000" algn="tl">
                    <a:srgbClr val="C0C0C0"/>
                  </a:outerShdw>
                </a:effectLst>
                <a:latin typeface="Adobe Caslon Pro Bold" pitchFamily="18" charset="0"/>
              </a:rPr>
              <a:t>ALLITERATION</a:t>
            </a:r>
          </a:p>
        </p:txBody>
      </p:sp>
      <p:sp>
        <p:nvSpPr>
          <p:cNvPr id="13315" name="Content Placeholder 5"/>
          <p:cNvSpPr>
            <a:spLocks noGrp="1"/>
          </p:cNvSpPr>
          <p:nvPr>
            <p:ph sz="half" idx="1"/>
          </p:nvPr>
        </p:nvSpPr>
        <p:spPr>
          <a:xfrm>
            <a:off x="654050" y="2286000"/>
            <a:ext cx="7848600" cy="990600"/>
          </a:xfrm>
        </p:spPr>
        <p:txBody>
          <a:bodyPr/>
          <a:lstStyle/>
          <a:p>
            <a:pPr eaLnBrk="1" hangingPunct="1"/>
            <a:r>
              <a:rPr lang="en-US" sz="2800" smtClean="0"/>
              <a:t>Repetition of the same, initial consonant sounds</a:t>
            </a:r>
          </a:p>
        </p:txBody>
      </p:sp>
      <p:sp>
        <p:nvSpPr>
          <p:cNvPr id="13316" name="Content Placeholder 6"/>
          <p:cNvSpPr>
            <a:spLocks noGrp="1"/>
          </p:cNvSpPr>
          <p:nvPr>
            <p:ph sz="half" idx="13"/>
          </p:nvPr>
        </p:nvSpPr>
        <p:spPr>
          <a:xfrm>
            <a:off x="609600" y="2819400"/>
            <a:ext cx="7848600" cy="762000"/>
          </a:xfrm>
        </p:spPr>
        <p:style>
          <a:lnRef idx="2">
            <a:schemeClr val="dk1"/>
          </a:lnRef>
          <a:fillRef idx="1">
            <a:schemeClr val="lt1"/>
          </a:fillRef>
          <a:effectRef idx="0">
            <a:schemeClr val="dk1"/>
          </a:effectRef>
          <a:fontRef idx="minor">
            <a:schemeClr val="dk1"/>
          </a:fontRef>
        </p:style>
        <p:txBody>
          <a:bodyPr/>
          <a:lstStyle/>
          <a:p>
            <a:pPr eaLnBrk="1" hangingPunct="1"/>
            <a:r>
              <a:rPr lang="en-US" sz="2600" dirty="0" smtClean="0"/>
              <a:t>EXAMPLES: </a:t>
            </a:r>
            <a:r>
              <a:rPr lang="en-US" sz="2600" u="sng" dirty="0" smtClean="0"/>
              <a:t>S</a:t>
            </a:r>
            <a:r>
              <a:rPr lang="en-US" sz="2600" dirty="0" smtClean="0"/>
              <a:t>oft </a:t>
            </a:r>
            <a:r>
              <a:rPr lang="en-US" sz="2600" u="sng" dirty="0" smtClean="0"/>
              <a:t>S</a:t>
            </a:r>
            <a:r>
              <a:rPr lang="en-US" sz="2600" dirty="0" smtClean="0"/>
              <a:t>ighing of 	the </a:t>
            </a:r>
            <a:r>
              <a:rPr lang="en-US" sz="2600" u="sng" dirty="0" smtClean="0"/>
              <a:t>S</a:t>
            </a:r>
            <a:r>
              <a:rPr lang="en-US" sz="2600" dirty="0" smtClean="0"/>
              <a:t>ea</a:t>
            </a:r>
          </a:p>
        </p:txBody>
      </p:sp>
      <p:pic>
        <p:nvPicPr>
          <p:cNvPr id="13317" name="Picture 8"/>
          <p:cNvPicPr>
            <a:picLocks noChangeAspect="1"/>
          </p:cNvPicPr>
          <p:nvPr/>
        </p:nvPicPr>
        <p:blipFill>
          <a:blip r:embed="rId2" cstate="print"/>
          <a:srcRect/>
          <a:stretch>
            <a:fillRect/>
          </a:stretch>
        </p:blipFill>
        <p:spPr bwMode="auto">
          <a:xfrm>
            <a:off x="1676399" y="3733800"/>
            <a:ext cx="4170637" cy="3124200"/>
          </a:xfrm>
          <a:prstGeom prst="rect">
            <a:avLst/>
          </a:prstGeom>
          <a:noFill/>
          <a:ln w="9525">
            <a:noFill/>
            <a:miter lim="800000"/>
            <a:headEnd/>
            <a:tailEnd/>
          </a:ln>
        </p:spPr>
      </p:pic>
    </p:spTree>
  </p:cSld>
  <p:clrMapOvr>
    <a:masterClrMapping/>
  </p:clrMapOvr>
  <p:transition>
    <p:split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305800" cy="1143000"/>
          </a:xfrm>
        </p:spPr>
        <p:txBody>
          <a:bodyPr/>
          <a:lstStyle/>
          <a:p>
            <a:pPr eaLnBrk="1" hangingPunct="1">
              <a:defRPr/>
            </a:pPr>
            <a:r>
              <a:rPr lang="en-US" b="1" dirty="0" smtClean="0">
                <a:effectLst>
                  <a:outerShdw blurRad="38100" dist="38100" dir="2700000" algn="tl">
                    <a:srgbClr val="C0C0C0"/>
                  </a:outerShdw>
                </a:effectLst>
                <a:latin typeface="Adobe Caslon Pro Bold" pitchFamily="18" charset="0"/>
              </a:rPr>
              <a:t>ONOMATOPOEIA</a:t>
            </a:r>
          </a:p>
        </p:txBody>
      </p:sp>
      <p:sp>
        <p:nvSpPr>
          <p:cNvPr id="16387" name="Content Placeholder 2"/>
          <p:cNvSpPr>
            <a:spLocks noGrp="1"/>
          </p:cNvSpPr>
          <p:nvPr>
            <p:ph sz="half" idx="1"/>
          </p:nvPr>
        </p:nvSpPr>
        <p:spPr>
          <a:xfrm>
            <a:off x="654050" y="2286000"/>
            <a:ext cx="7848600" cy="1828800"/>
          </a:xfrm>
        </p:spPr>
        <p:txBody>
          <a:bodyPr/>
          <a:lstStyle/>
          <a:p>
            <a:pPr eaLnBrk="1" hangingPunct="1"/>
            <a:r>
              <a:rPr lang="en-US" sz="2800" smtClean="0"/>
              <a:t>The use of words that imitate sounds.</a:t>
            </a:r>
          </a:p>
        </p:txBody>
      </p:sp>
      <p:sp>
        <p:nvSpPr>
          <p:cNvPr id="16388" name="Content Placeholder 3"/>
          <p:cNvSpPr>
            <a:spLocks noGrp="1"/>
          </p:cNvSpPr>
          <p:nvPr>
            <p:ph sz="half" idx="13"/>
          </p:nvPr>
        </p:nvSpPr>
        <p:spPr>
          <a:xfrm>
            <a:off x="1219200" y="3124200"/>
            <a:ext cx="5899150" cy="801687"/>
          </a:xfrm>
        </p:spPr>
        <p:style>
          <a:lnRef idx="2">
            <a:schemeClr val="dk1"/>
          </a:lnRef>
          <a:fillRef idx="1">
            <a:schemeClr val="lt1"/>
          </a:fillRef>
          <a:effectRef idx="0">
            <a:schemeClr val="dk1"/>
          </a:effectRef>
          <a:fontRef idx="minor">
            <a:schemeClr val="dk1"/>
          </a:fontRef>
        </p:style>
        <p:txBody>
          <a:bodyPr/>
          <a:lstStyle/>
          <a:p>
            <a:pPr eaLnBrk="1" hangingPunct="1"/>
            <a:r>
              <a:rPr lang="en-US" sz="2600" dirty="0" smtClean="0"/>
              <a:t>Bang, Buzz, Thud, Hiss, Woof, Quack</a:t>
            </a:r>
          </a:p>
        </p:txBody>
      </p:sp>
      <p:pic>
        <p:nvPicPr>
          <p:cNvPr id="7" name="Picture 6"/>
          <p:cNvPicPr>
            <a:picLocks noChangeAspect="1"/>
          </p:cNvPicPr>
          <p:nvPr/>
        </p:nvPicPr>
        <p:blipFill>
          <a:blip r:embed="rId3" cstate="print"/>
          <a:srcRect/>
          <a:stretch>
            <a:fillRect/>
          </a:stretch>
        </p:blipFill>
        <p:spPr bwMode="auto">
          <a:xfrm>
            <a:off x="5762625" y="3011488"/>
            <a:ext cx="2740025" cy="3121025"/>
          </a:xfrm>
          <a:prstGeom prst="rect">
            <a:avLst/>
          </a:prstGeom>
          <a:noFill/>
          <a:ln w="9525">
            <a:noFill/>
            <a:miter lim="800000"/>
            <a:headEnd/>
            <a:tailEnd/>
          </a:ln>
        </p:spPr>
      </p:pic>
      <p:pic>
        <p:nvPicPr>
          <p:cNvPr id="6" name="Picture 6" descr="c:\Program Files\Microsoft Office\Clipart\standard\stddir4\PH02185J.jpg"/>
          <p:cNvPicPr>
            <a:picLocks noChangeAspect="1" noChangeArrowheads="1"/>
          </p:cNvPicPr>
          <p:nvPr/>
        </p:nvPicPr>
        <p:blipFill>
          <a:blip r:embed="rId4" cstate="print"/>
          <a:srcRect/>
          <a:stretch>
            <a:fillRect/>
          </a:stretch>
        </p:blipFill>
        <p:spPr bwMode="auto">
          <a:xfrm>
            <a:off x="5987141" y="0"/>
            <a:ext cx="3156857" cy="1905000"/>
          </a:xfrm>
          <a:prstGeom prst="rect">
            <a:avLst/>
          </a:prstGeom>
          <a:noFill/>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2000" fill="hold" nodeType="withEffect">
                                  <p:stCondLst>
                                    <p:cond delay="0"/>
                                  </p:stCondLst>
                                  <p:childTnLst>
                                    <p:anim calcmode="discrete" valueType="str">
                                      <p:cBhvr>
                                        <p:cTn id="6" dur="500" fill="hold"/>
                                        <p:tgtEl>
                                          <p:spTgt spid="7"/>
                                        </p:tgtEl>
                                        <p:attrNameLst>
                                          <p:attrName>style.visibility</p:attrName>
                                        </p:attrNameLst>
                                      </p:cBhvr>
                                      <p:tavLst>
                                        <p:tav tm="0">
                                          <p:val>
                                            <p:strVal val="hidden"/>
                                          </p:val>
                                        </p:tav>
                                        <p:tav tm="50000">
                                          <p:val>
                                            <p:strVal val="visible"/>
                                          </p:val>
                                        </p:tav>
                                      </p:tavLst>
                                    </p:anim>
                                  </p:childTnLst>
                                  <p:subTnLst>
                                    <p:audio>
                                      <p:cMediaNode>
                                        <p:cTn display="0" masterRel="sameClick">
                                          <p:stCondLst>
                                            <p:cond evt="begin" delay="0">
                                              <p:tn val="5"/>
                                            </p:cond>
                                          </p:stCondLst>
                                          <p:endCondLst>
                                            <p:cond evt="onStopAudio" delay="0">
                                              <p:tgtEl>
                                                <p:sldTgt/>
                                              </p:tgtEl>
                                            </p:cond>
                                          </p:endCondLst>
                                        </p:cTn>
                                        <p:tgtEl>
                                          <p:sndTgt r:embed="rId2" name="Quack"/>
                                        </p:tgtEl>
                                      </p:cMediaNode>
                                    </p:audio>
                                  </p:sub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checkerboard(across)">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smtClean="0">
                <a:effectLst>
                  <a:outerShdw blurRad="38100" dist="38100" dir="2700000" algn="tl">
                    <a:srgbClr val="C0C0C0"/>
                  </a:outerShdw>
                </a:effectLst>
                <a:latin typeface="Adobe Caslon Pro Bold" pitchFamily="18" charset="0"/>
              </a:rPr>
              <a:t>IMAGERY</a:t>
            </a:r>
          </a:p>
        </p:txBody>
      </p:sp>
      <p:sp>
        <p:nvSpPr>
          <p:cNvPr id="20483" name="Content Placeholder 2"/>
          <p:cNvSpPr>
            <a:spLocks noGrp="1"/>
          </p:cNvSpPr>
          <p:nvPr>
            <p:ph sz="half" idx="1"/>
          </p:nvPr>
        </p:nvSpPr>
        <p:spPr>
          <a:xfrm>
            <a:off x="635000" y="1981200"/>
            <a:ext cx="5384800" cy="2133600"/>
          </a:xfrm>
        </p:spPr>
        <p:txBody>
          <a:bodyPr>
            <a:normAutofit fontScale="85000" lnSpcReduction="20000"/>
          </a:bodyPr>
          <a:lstStyle/>
          <a:p>
            <a:pPr eaLnBrk="1" hangingPunct="1"/>
            <a:r>
              <a:rPr lang="en-US" sz="2800" dirty="0" smtClean="0"/>
              <a:t>Usually these words or phrases create a picture in the reader’s mind. Some imagery appeals to the other FIVE senses (sight, hearing, touch, taste, smell).</a:t>
            </a:r>
          </a:p>
          <a:p>
            <a:pPr eaLnBrk="1" hangingPunct="1"/>
            <a:r>
              <a:rPr lang="en-US" sz="2800" dirty="0" smtClean="0"/>
              <a:t>EXAMPLES:</a:t>
            </a:r>
          </a:p>
        </p:txBody>
      </p:sp>
      <p:sp>
        <p:nvSpPr>
          <p:cNvPr id="20484" name="Content Placeholder 3"/>
          <p:cNvSpPr>
            <a:spLocks noGrp="1"/>
          </p:cNvSpPr>
          <p:nvPr>
            <p:ph sz="half" idx="13"/>
          </p:nvPr>
        </p:nvSpPr>
        <p:spPr>
          <a:xfrm>
            <a:off x="381000" y="3962400"/>
            <a:ext cx="7848600" cy="2362200"/>
          </a:xfrm>
        </p:spPr>
        <p:style>
          <a:lnRef idx="2">
            <a:schemeClr val="dk1"/>
          </a:lnRef>
          <a:fillRef idx="1">
            <a:schemeClr val="lt1"/>
          </a:fillRef>
          <a:effectRef idx="0">
            <a:schemeClr val="dk1"/>
          </a:effectRef>
          <a:fontRef idx="minor">
            <a:schemeClr val="dk1"/>
          </a:fontRef>
        </p:style>
        <p:txBody>
          <a:bodyPr>
            <a:normAutofit/>
          </a:bodyPr>
          <a:lstStyle/>
          <a:p>
            <a:pPr lvl="1" eaLnBrk="1" hangingPunct="1"/>
            <a:r>
              <a:rPr lang="en-US" sz="2400" dirty="0" smtClean="0"/>
              <a:t>Sight – smoke mysteriously puffed our from his ears</a:t>
            </a:r>
          </a:p>
          <a:p>
            <a:pPr lvl="1" eaLnBrk="1" hangingPunct="1"/>
            <a:r>
              <a:rPr lang="en-US" sz="2400" dirty="0" smtClean="0"/>
              <a:t>Sound – he could hear a faint but distant thump</a:t>
            </a:r>
          </a:p>
          <a:p>
            <a:pPr lvl="1" eaLnBrk="1" hangingPunct="1"/>
            <a:r>
              <a:rPr lang="en-US" sz="2400" dirty="0" smtClean="0"/>
              <a:t>Touch – the burlap wall covering scraped his skin</a:t>
            </a:r>
          </a:p>
          <a:p>
            <a:pPr lvl="1" eaLnBrk="1" hangingPunct="1"/>
            <a:r>
              <a:rPr lang="en-US" sz="2400" dirty="0" smtClean="0"/>
              <a:t>Taste – a salty tear ran down his cheek</a:t>
            </a:r>
          </a:p>
          <a:p>
            <a:pPr lvl="1" eaLnBrk="1" hangingPunct="1"/>
            <a:r>
              <a:rPr lang="en-US" sz="2400" dirty="0" smtClean="0"/>
              <a:t>Smell – the scent of cinnamon floated into his nostrils</a:t>
            </a:r>
          </a:p>
        </p:txBody>
      </p:sp>
      <p:pic>
        <p:nvPicPr>
          <p:cNvPr id="5" name="Picture 6" descr="c:\Program Files\Microsoft Office\Clipart\standard\stddir4\PH01230J.jpg"/>
          <p:cNvPicPr>
            <a:picLocks noChangeAspect="1" noChangeArrowheads="1"/>
          </p:cNvPicPr>
          <p:nvPr/>
        </p:nvPicPr>
        <p:blipFill>
          <a:blip r:embed="rId2" cstate="print"/>
          <a:srcRect/>
          <a:stretch>
            <a:fillRect/>
          </a:stretch>
        </p:blipFill>
        <p:spPr>
          <a:xfrm>
            <a:off x="6019800" y="0"/>
            <a:ext cx="3124200" cy="2605088"/>
          </a:xfrm>
          <a:prstGeom prst="rect">
            <a:avLst/>
          </a:prstGeom>
        </p:spPr>
      </p:pic>
    </p:spTree>
  </p:cSld>
  <p:clrMapOvr>
    <a:masterClrMapping/>
  </p:clrMapOvr>
  <p:transition>
    <p:split dir="in"/>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bwMode="auto">
          <a:noFill/>
        </p:spPr>
        <p:txBody>
          <a:bodyPr/>
          <a:lstStyle/>
          <a:p>
            <a:pPr eaLnBrk="1" hangingPunct="1"/>
            <a:r>
              <a:rPr lang="en-US" dirty="0" smtClean="0">
                <a:effectLst/>
                <a:latin typeface="Adobe Caslon Pro Bold" pitchFamily="18" charset="0"/>
              </a:rPr>
              <a:t>ALLUSION</a:t>
            </a:r>
          </a:p>
        </p:txBody>
      </p:sp>
      <p:sp>
        <p:nvSpPr>
          <p:cNvPr id="21507" name="Rectangle 3"/>
          <p:cNvSpPr>
            <a:spLocks noGrp="1"/>
          </p:cNvSpPr>
          <p:nvPr>
            <p:ph type="body" idx="1"/>
          </p:nvPr>
        </p:nvSpPr>
        <p:spPr>
          <a:xfrm>
            <a:off x="304800" y="1981200"/>
            <a:ext cx="8026400" cy="1447800"/>
          </a:xfrm>
        </p:spPr>
        <p:txBody>
          <a:bodyPr/>
          <a:lstStyle/>
          <a:p>
            <a:pPr eaLnBrk="1" hangingPunct="1"/>
            <a:r>
              <a:rPr lang="en-US" sz="2800" dirty="0" smtClean="0"/>
              <a:t>An indirect reference to a famous person, place, event, or literary work. </a:t>
            </a:r>
          </a:p>
          <a:p>
            <a:pPr eaLnBrk="1" hangingPunct="1"/>
            <a:r>
              <a:rPr lang="en-US" sz="2800" dirty="0" smtClean="0"/>
              <a:t>EXAMPLE:</a:t>
            </a:r>
          </a:p>
        </p:txBody>
      </p:sp>
      <p:sp>
        <p:nvSpPr>
          <p:cNvPr id="5" name="TextBox 4"/>
          <p:cNvSpPr txBox="1"/>
          <p:nvPr/>
        </p:nvSpPr>
        <p:spPr>
          <a:xfrm>
            <a:off x="457200" y="3429000"/>
            <a:ext cx="5105400" cy="286232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3000" dirty="0" smtClean="0"/>
              <a:t>See the lights, See the party, the ball gowns, I see you make your way through the crowd. And say hello, little did I know . . . </a:t>
            </a:r>
            <a:r>
              <a:rPr lang="en-US" sz="3000" i="1" dirty="0" smtClean="0"/>
              <a:t>–Taylor Swift, Love Story</a:t>
            </a:r>
          </a:p>
          <a:p>
            <a:endParaRPr lang="en-US" sz="3000" dirty="0"/>
          </a:p>
        </p:txBody>
      </p:sp>
      <p:pic>
        <p:nvPicPr>
          <p:cNvPr id="21508" name="Picture 5" descr="3006524"/>
          <p:cNvPicPr>
            <a:picLocks noChangeAspect="1" noChangeArrowheads="1"/>
          </p:cNvPicPr>
          <p:nvPr/>
        </p:nvPicPr>
        <p:blipFill>
          <a:blip r:embed="rId2" cstate="print"/>
          <a:srcRect/>
          <a:stretch>
            <a:fillRect/>
          </a:stretch>
        </p:blipFill>
        <p:spPr bwMode="auto">
          <a:xfrm>
            <a:off x="5638800" y="4495800"/>
            <a:ext cx="3236912" cy="2101850"/>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bwMode="auto">
          <a:noFill/>
        </p:spPr>
        <p:txBody>
          <a:bodyPr/>
          <a:lstStyle/>
          <a:p>
            <a:pPr eaLnBrk="1" hangingPunct="1"/>
            <a:r>
              <a:rPr lang="en-US" dirty="0" smtClean="0">
                <a:effectLst/>
                <a:latin typeface="Adobe Caslon Pro Bold" pitchFamily="18" charset="0"/>
              </a:rPr>
              <a:t>ALLEGORY</a:t>
            </a:r>
          </a:p>
        </p:txBody>
      </p:sp>
      <p:sp>
        <p:nvSpPr>
          <p:cNvPr id="23555" name="Rectangle 3"/>
          <p:cNvSpPr>
            <a:spLocks noGrp="1"/>
          </p:cNvSpPr>
          <p:nvPr>
            <p:ph type="body" idx="1"/>
          </p:nvPr>
        </p:nvSpPr>
        <p:spPr>
          <a:xfrm>
            <a:off x="457200" y="2057401"/>
            <a:ext cx="8026400" cy="1371599"/>
          </a:xfrm>
        </p:spPr>
        <p:txBody>
          <a:bodyPr/>
          <a:lstStyle/>
          <a:p>
            <a:pPr eaLnBrk="1" hangingPunct="1"/>
            <a:r>
              <a:rPr lang="en-US" sz="2800" dirty="0" smtClean="0"/>
              <a:t>A work with two levels of meaning—a literal one and a symbolic one. </a:t>
            </a:r>
          </a:p>
          <a:p>
            <a:pPr lvl="1"/>
            <a:r>
              <a:rPr lang="en-US" sz="2400" dirty="0" smtClean="0"/>
              <a:t>Animal Farm</a:t>
            </a:r>
          </a:p>
        </p:txBody>
      </p:sp>
      <p:pic>
        <p:nvPicPr>
          <p:cNvPr id="4098" name="Picture 2" descr="http://t0.gstatic.com/images?q=tbn:2P24awPI8IOS3M:http://www.geekosystem.com/wp-content/uploads/2010/04/animal_farm.jpg">
            <a:hlinkClick r:id="rId2"/>
          </p:cNvPr>
          <p:cNvPicPr>
            <a:picLocks noChangeAspect="1" noChangeArrowheads="1"/>
          </p:cNvPicPr>
          <p:nvPr/>
        </p:nvPicPr>
        <p:blipFill>
          <a:blip r:embed="rId3" cstate="print"/>
          <a:srcRect/>
          <a:stretch>
            <a:fillRect/>
          </a:stretch>
        </p:blipFill>
        <p:spPr bwMode="auto">
          <a:xfrm>
            <a:off x="990600" y="3733800"/>
            <a:ext cx="2630184" cy="1828800"/>
          </a:xfrm>
          <a:prstGeom prst="rect">
            <a:avLst/>
          </a:prstGeom>
          <a:noFill/>
        </p:spPr>
      </p:pic>
      <p:sp>
        <p:nvSpPr>
          <p:cNvPr id="5" name="TextBox 4"/>
          <p:cNvSpPr txBox="1"/>
          <p:nvPr/>
        </p:nvSpPr>
        <p:spPr>
          <a:xfrm>
            <a:off x="533400" y="5867400"/>
            <a:ext cx="373380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Literally about animals who overtake their farm and run it themselves. </a:t>
            </a:r>
            <a:endParaRPr lang="en-US" dirty="0"/>
          </a:p>
        </p:txBody>
      </p:sp>
      <p:pic>
        <p:nvPicPr>
          <p:cNvPr id="4100" name="Picture 4" descr="http://t3.gstatic.com/images?q=tbn:z2sTnB9cjcZPbM:http://www.winkyface.com/wp-content/uploads/2009/07/russia-czar-nicholas-ii.jpg">
            <a:hlinkClick r:id="rId4"/>
          </p:cNvPr>
          <p:cNvPicPr>
            <a:picLocks noChangeAspect="1" noChangeArrowheads="1"/>
          </p:cNvPicPr>
          <p:nvPr/>
        </p:nvPicPr>
        <p:blipFill>
          <a:blip r:embed="rId5" cstate="print"/>
          <a:srcRect/>
          <a:stretch>
            <a:fillRect/>
          </a:stretch>
        </p:blipFill>
        <p:spPr bwMode="auto">
          <a:xfrm>
            <a:off x="6934200" y="3657600"/>
            <a:ext cx="1727200" cy="1295400"/>
          </a:xfrm>
          <a:prstGeom prst="rect">
            <a:avLst/>
          </a:prstGeom>
          <a:noFill/>
        </p:spPr>
      </p:pic>
      <p:pic>
        <p:nvPicPr>
          <p:cNvPr id="4102" name="Picture 6" descr="http://t0.gstatic.com/images?q=tbn:eyRsA8ufdASpvM:http://themurkyfringe.com/wp-content/uploads/2010/11/2stalin.gif">
            <a:hlinkClick r:id="rId6"/>
          </p:cNvPr>
          <p:cNvPicPr>
            <a:picLocks noChangeAspect="1" noChangeArrowheads="1"/>
          </p:cNvPicPr>
          <p:nvPr/>
        </p:nvPicPr>
        <p:blipFill>
          <a:blip r:embed="rId7" cstate="print"/>
          <a:srcRect/>
          <a:stretch>
            <a:fillRect/>
          </a:stretch>
        </p:blipFill>
        <p:spPr bwMode="auto">
          <a:xfrm>
            <a:off x="5181600" y="3581400"/>
            <a:ext cx="1752600" cy="1909082"/>
          </a:xfrm>
          <a:prstGeom prst="rect">
            <a:avLst/>
          </a:prstGeom>
          <a:noFill/>
        </p:spPr>
      </p:pic>
      <p:sp>
        <p:nvSpPr>
          <p:cNvPr id="8" name="TextBox 7"/>
          <p:cNvSpPr txBox="1"/>
          <p:nvPr/>
        </p:nvSpPr>
        <p:spPr>
          <a:xfrm>
            <a:off x="5029200" y="5715000"/>
            <a:ext cx="3429000"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Symbolically, it is about the Russian Revolution and Stalin’s rule.</a:t>
            </a:r>
            <a:endParaRPr lang="en-US" dirty="0"/>
          </a:p>
        </p:txBody>
      </p:sp>
    </p:spTree>
  </p:cSld>
  <p:clrMapOvr>
    <a:masterClrMapping/>
  </p:clrMapOvr>
  <p:transition spd="slow">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smtClean="0">
                <a:effectLst>
                  <a:outerShdw blurRad="38100" dist="38100" dir="2700000" algn="tl">
                    <a:srgbClr val="C0C0C0"/>
                  </a:outerShdw>
                </a:effectLst>
                <a:latin typeface="Adobe Caslon Pro Bold" pitchFamily="18" charset="0"/>
              </a:rPr>
              <a:t>HYPERBOLE</a:t>
            </a:r>
          </a:p>
        </p:txBody>
      </p:sp>
      <p:sp>
        <p:nvSpPr>
          <p:cNvPr id="31747" name="Content Placeholder 2"/>
          <p:cNvSpPr>
            <a:spLocks noGrp="1"/>
          </p:cNvSpPr>
          <p:nvPr>
            <p:ph sz="half" idx="1"/>
          </p:nvPr>
        </p:nvSpPr>
        <p:spPr>
          <a:xfrm>
            <a:off x="654050" y="2286000"/>
            <a:ext cx="7848600" cy="1828800"/>
          </a:xfrm>
        </p:spPr>
        <p:txBody>
          <a:bodyPr/>
          <a:lstStyle/>
          <a:p>
            <a:pPr eaLnBrk="1" hangingPunct="1"/>
            <a:r>
              <a:rPr lang="en-US" sz="2800" smtClean="0"/>
              <a:t>A bold, deliberate overstatement not intended to be taken seriously. The purpose is to emphasize the truth of the statement.</a:t>
            </a:r>
          </a:p>
        </p:txBody>
      </p:sp>
      <p:sp>
        <p:nvSpPr>
          <p:cNvPr id="31748" name="Content Placeholder 3"/>
          <p:cNvSpPr>
            <a:spLocks noGrp="1"/>
          </p:cNvSpPr>
          <p:nvPr>
            <p:ph sz="half" idx="13"/>
          </p:nvPr>
        </p:nvSpPr>
        <p:spPr>
          <a:xfrm>
            <a:off x="2438400" y="3962400"/>
            <a:ext cx="3384550" cy="1371600"/>
          </a:xfrm>
        </p:spPr>
        <p:style>
          <a:lnRef idx="2">
            <a:schemeClr val="dk1"/>
          </a:lnRef>
          <a:fillRef idx="1">
            <a:schemeClr val="lt1"/>
          </a:fillRef>
          <a:effectRef idx="0">
            <a:schemeClr val="dk1"/>
          </a:effectRef>
          <a:fontRef idx="minor">
            <a:schemeClr val="dk1"/>
          </a:fontRef>
        </p:style>
        <p:txBody>
          <a:bodyPr/>
          <a:lstStyle/>
          <a:p>
            <a:pPr eaLnBrk="1" hangingPunct="1">
              <a:buNone/>
            </a:pPr>
            <a:r>
              <a:rPr lang="en-US" sz="2600" dirty="0" smtClean="0"/>
              <a:t>He weighs a ton.</a:t>
            </a:r>
          </a:p>
          <a:p>
            <a:pPr eaLnBrk="1" hangingPunct="1">
              <a:buNone/>
            </a:pPr>
            <a:r>
              <a:rPr lang="en-US" sz="2600" dirty="0" smtClean="0"/>
              <a:t>I could eat a horse.</a:t>
            </a:r>
          </a:p>
        </p:txBody>
      </p:sp>
    </p:spTree>
  </p:cSld>
  <p:clrMapOvr>
    <a:masterClrMapping/>
  </p:clrMapOvr>
  <p:transition>
    <p:spli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371600" y="533400"/>
            <a:ext cx="7772400" cy="914400"/>
          </a:xfrm>
        </p:spPr>
        <p:txBody>
          <a:bodyPr/>
          <a:lstStyle/>
          <a:p>
            <a:pPr eaLnBrk="1" hangingPunct="1">
              <a:defRPr/>
            </a:pPr>
            <a:r>
              <a:rPr lang="en-US" dirty="0" smtClean="0">
                <a:latin typeface="Adobe Caslon Pro Bold" pitchFamily="18" charset="0"/>
              </a:rPr>
              <a:t>What is Poetry?</a:t>
            </a:r>
          </a:p>
        </p:txBody>
      </p:sp>
      <p:sp>
        <p:nvSpPr>
          <p:cNvPr id="48131" name="Rectangle 3"/>
          <p:cNvSpPr>
            <a:spLocks noGrp="1" noChangeArrowheads="1"/>
          </p:cNvSpPr>
          <p:nvPr>
            <p:ph idx="1"/>
          </p:nvPr>
        </p:nvSpPr>
        <p:spPr>
          <a:xfrm>
            <a:off x="457200" y="1447800"/>
            <a:ext cx="8382000" cy="5257800"/>
          </a:xfrm>
        </p:spPr>
        <p:txBody>
          <a:bodyPr/>
          <a:lstStyle/>
          <a:p>
            <a:pPr eaLnBrk="1" hangingPunct="1">
              <a:lnSpc>
                <a:spcPct val="90000"/>
              </a:lnSpc>
              <a:defRPr/>
            </a:pPr>
            <a:r>
              <a:rPr lang="en-US" dirty="0" smtClean="0"/>
              <a:t>The subject matter can vary dramatically!</a:t>
            </a:r>
          </a:p>
          <a:p>
            <a:pPr eaLnBrk="1" hangingPunct="1">
              <a:lnSpc>
                <a:spcPct val="90000"/>
              </a:lnSpc>
              <a:defRPr/>
            </a:pPr>
            <a:r>
              <a:rPr lang="en-US" dirty="0" smtClean="0"/>
              <a:t>Fixed or free form</a:t>
            </a:r>
          </a:p>
          <a:p>
            <a:pPr lvl="1" eaLnBrk="1" hangingPunct="1">
              <a:lnSpc>
                <a:spcPct val="90000"/>
              </a:lnSpc>
              <a:defRPr/>
            </a:pPr>
            <a:r>
              <a:rPr lang="en-US" b="1" u="sng" dirty="0" smtClean="0"/>
              <a:t>Fixed form</a:t>
            </a:r>
            <a:r>
              <a:rPr lang="en-US" dirty="0" smtClean="0"/>
              <a:t> is a poem that may be categorized by the pattern of its lines, meter, rhythm, or stanzas; a style of poetry that has set rules. Ex: sonnet, </a:t>
            </a:r>
            <a:r>
              <a:rPr lang="en-US" dirty="0" smtClean="0"/>
              <a:t>haiku</a:t>
            </a:r>
            <a:r>
              <a:rPr lang="en-US" dirty="0" smtClean="0"/>
              <a:t>, </a:t>
            </a:r>
            <a:r>
              <a:rPr lang="en-US" dirty="0" smtClean="0"/>
              <a:t>limerick </a:t>
            </a:r>
          </a:p>
          <a:p>
            <a:pPr lvl="1" eaLnBrk="1" hangingPunct="1">
              <a:lnSpc>
                <a:spcPct val="90000"/>
              </a:lnSpc>
              <a:defRPr/>
            </a:pPr>
            <a:r>
              <a:rPr lang="en-US" b="1" u="sng" dirty="0" smtClean="0"/>
              <a:t>Free Form</a:t>
            </a:r>
            <a:r>
              <a:rPr lang="en-US" dirty="0" smtClean="0"/>
              <a:t> is a poem that has neither </a:t>
            </a:r>
            <a:r>
              <a:rPr lang="en-US" i="1" dirty="0" smtClean="0"/>
              <a:t>regular</a:t>
            </a:r>
            <a:r>
              <a:rPr lang="en-US" dirty="0" smtClean="0"/>
              <a:t> rhyme nor </a:t>
            </a:r>
            <a:r>
              <a:rPr lang="en-US" i="1" dirty="0" smtClean="0"/>
              <a:t>regular</a:t>
            </a:r>
            <a:r>
              <a:rPr lang="en-US" dirty="0" smtClean="0"/>
              <a:t> meter. Free verse often uses cadences rather than uniform metrical feet.</a:t>
            </a:r>
          </a:p>
          <a:p>
            <a:pPr lvl="2">
              <a:lnSpc>
                <a:spcPct val="90000"/>
              </a:lnSpc>
              <a:defRPr/>
            </a:pPr>
            <a:r>
              <a:rPr lang="en-US" sz="2000" b="1" dirty="0">
                <a:solidFill>
                  <a:srgbClr val="333399"/>
                </a:solidFill>
                <a:cs typeface="Times New Roman" pitchFamily="18" charset="0"/>
              </a:rPr>
              <a:t>Free verse</a:t>
            </a:r>
            <a:r>
              <a:rPr lang="en-US" sz="2000" dirty="0">
                <a:solidFill>
                  <a:srgbClr val="333399"/>
                </a:solidFill>
                <a:cs typeface="Times New Roman" pitchFamily="18" charset="0"/>
              </a:rPr>
              <a:t> is just what it says it is - poetry that is written </a:t>
            </a:r>
            <a:r>
              <a:rPr lang="en-US" sz="2000" b="1" dirty="0">
                <a:solidFill>
                  <a:srgbClr val="333399"/>
                </a:solidFill>
                <a:cs typeface="Times New Roman" pitchFamily="18" charset="0"/>
              </a:rPr>
              <a:t>without</a:t>
            </a:r>
            <a:r>
              <a:rPr lang="en-US" sz="2000" dirty="0">
                <a:solidFill>
                  <a:srgbClr val="333399"/>
                </a:solidFill>
                <a:cs typeface="Times New Roman" pitchFamily="18" charset="0"/>
              </a:rPr>
              <a:t> proper rules about form, rhyme, rhythm, and meter.  In free verse the writer makes his/her own </a:t>
            </a:r>
            <a:r>
              <a:rPr lang="en-US" sz="2000" b="1" dirty="0">
                <a:solidFill>
                  <a:srgbClr val="333399"/>
                </a:solidFill>
                <a:cs typeface="Times New Roman" pitchFamily="18" charset="0"/>
              </a:rPr>
              <a:t>rules</a:t>
            </a:r>
            <a:r>
              <a:rPr lang="en-US" sz="2000" dirty="0">
                <a:solidFill>
                  <a:srgbClr val="333399"/>
                </a:solidFill>
                <a:cs typeface="Times New Roman" pitchFamily="18" charset="0"/>
              </a:rPr>
              <a:t>. The writer decides how the poem should </a:t>
            </a:r>
            <a:r>
              <a:rPr lang="en-US" sz="2000" b="1" dirty="0">
                <a:solidFill>
                  <a:srgbClr val="333399"/>
                </a:solidFill>
                <a:cs typeface="Times New Roman" pitchFamily="18" charset="0"/>
              </a:rPr>
              <a:t>look</a:t>
            </a:r>
            <a:r>
              <a:rPr lang="en-US" sz="2000" dirty="0">
                <a:solidFill>
                  <a:srgbClr val="333399"/>
                </a:solidFill>
                <a:cs typeface="Times New Roman" pitchFamily="18" charset="0"/>
              </a:rPr>
              <a:t>, </a:t>
            </a:r>
            <a:r>
              <a:rPr lang="en-US" sz="2000" b="1" dirty="0">
                <a:solidFill>
                  <a:srgbClr val="333399"/>
                </a:solidFill>
                <a:cs typeface="Times New Roman" pitchFamily="18" charset="0"/>
              </a:rPr>
              <a:t>feel</a:t>
            </a:r>
            <a:r>
              <a:rPr lang="en-US" sz="2000" dirty="0">
                <a:solidFill>
                  <a:srgbClr val="333399"/>
                </a:solidFill>
                <a:cs typeface="Times New Roman" pitchFamily="18" charset="0"/>
              </a:rPr>
              <a:t>, and </a:t>
            </a:r>
            <a:r>
              <a:rPr lang="en-US" sz="2000" b="1" dirty="0">
                <a:solidFill>
                  <a:srgbClr val="333399"/>
                </a:solidFill>
                <a:cs typeface="Times New Roman" pitchFamily="18" charset="0"/>
              </a:rPr>
              <a:t>sound</a:t>
            </a:r>
            <a:r>
              <a:rPr lang="en-US" sz="2000" dirty="0">
                <a:solidFill>
                  <a:srgbClr val="333399"/>
                </a:solidFill>
                <a:cs typeface="Times New Roman" pitchFamily="18" charset="0"/>
              </a:rPr>
              <a:t>.</a:t>
            </a:r>
          </a:p>
          <a:p>
            <a:pPr lvl="1" eaLnBrk="1" hangingPunct="1">
              <a:lnSpc>
                <a:spcPct val="90000"/>
              </a:lnSpc>
              <a:defRPr/>
            </a:pPr>
            <a:endParaRPr lang="en-US" dirty="0" smtClean="0"/>
          </a:p>
          <a:p>
            <a:pPr eaLnBrk="1" hangingPunct="1">
              <a:lnSpc>
                <a:spcPct val="90000"/>
              </a:lnSpc>
              <a:buFont typeface="Wingdings" pitchFamily="2" charset="2"/>
              <a:buNone/>
              <a:defRPr/>
            </a:pPr>
            <a:endParaRPr lang="en-US" dirty="0" smtClean="0"/>
          </a:p>
        </p:txBody>
      </p:sp>
    </p:spTree>
  </p:cSld>
  <p:clrMapOvr>
    <a:masterClrMapping/>
  </p:clrMapOvr>
  <p:transition spd="slow" advClick="0" advTm="11000">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smtClean="0">
                <a:effectLst>
                  <a:outerShdw blurRad="38100" dist="38100" dir="2700000" algn="tl">
                    <a:srgbClr val="C0C0C0"/>
                  </a:outerShdw>
                </a:effectLst>
                <a:latin typeface="Adobe Caslon Pro Bold" pitchFamily="18" charset="0"/>
              </a:rPr>
              <a:t>OXYMORON</a:t>
            </a:r>
          </a:p>
        </p:txBody>
      </p:sp>
      <p:sp>
        <p:nvSpPr>
          <p:cNvPr id="33795" name="Content Placeholder 2"/>
          <p:cNvSpPr>
            <a:spLocks noGrp="1"/>
          </p:cNvSpPr>
          <p:nvPr>
            <p:ph sz="half" idx="1"/>
          </p:nvPr>
        </p:nvSpPr>
        <p:spPr>
          <a:xfrm>
            <a:off x="654050" y="2286000"/>
            <a:ext cx="7848600" cy="1828800"/>
          </a:xfrm>
        </p:spPr>
        <p:txBody>
          <a:bodyPr>
            <a:normAutofit lnSpcReduction="10000"/>
          </a:bodyPr>
          <a:lstStyle/>
          <a:p>
            <a:pPr eaLnBrk="1" hangingPunct="1"/>
            <a:r>
              <a:rPr lang="en-US" sz="2800" dirty="0" smtClean="0"/>
              <a:t>The junction of words which, at first view, seem to be contradictory, but surprisingly this contradictions expresses a truth or dramatic effect.</a:t>
            </a:r>
          </a:p>
          <a:p>
            <a:pPr eaLnBrk="1" hangingPunct="1"/>
            <a:r>
              <a:rPr lang="en-US" sz="2800" dirty="0" smtClean="0"/>
              <a:t>EXAMPLES:</a:t>
            </a:r>
          </a:p>
        </p:txBody>
      </p:sp>
      <p:sp>
        <p:nvSpPr>
          <p:cNvPr id="33796" name="Content Placeholder 3"/>
          <p:cNvSpPr>
            <a:spLocks noGrp="1"/>
          </p:cNvSpPr>
          <p:nvPr>
            <p:ph sz="half" idx="13"/>
          </p:nvPr>
        </p:nvSpPr>
        <p:spPr>
          <a:xfrm>
            <a:off x="3276600" y="4191000"/>
            <a:ext cx="2774950" cy="1563687"/>
          </a:xfrm>
        </p:spPr>
        <p:style>
          <a:lnRef idx="2">
            <a:schemeClr val="dk1"/>
          </a:lnRef>
          <a:fillRef idx="1">
            <a:schemeClr val="lt1"/>
          </a:fillRef>
          <a:effectRef idx="0">
            <a:schemeClr val="dk1"/>
          </a:effectRef>
          <a:fontRef idx="minor">
            <a:schemeClr val="dk1"/>
          </a:fontRef>
        </p:style>
        <p:txBody>
          <a:bodyPr/>
          <a:lstStyle/>
          <a:p>
            <a:pPr eaLnBrk="1" hangingPunct="1">
              <a:buNone/>
            </a:pPr>
            <a:r>
              <a:rPr lang="en-US" sz="2600" dirty="0" smtClean="0"/>
              <a:t>Pretty ugly</a:t>
            </a:r>
          </a:p>
          <a:p>
            <a:pPr eaLnBrk="1" hangingPunct="1">
              <a:buNone/>
            </a:pPr>
            <a:r>
              <a:rPr lang="en-US" sz="2600" dirty="0" smtClean="0"/>
              <a:t>Icy hot</a:t>
            </a:r>
          </a:p>
        </p:txBody>
      </p:sp>
    </p:spTree>
  </p:cSld>
  <p:clrMapOvr>
    <a:masterClrMapping/>
  </p:clrMapOvr>
  <p:transition>
    <p:split dir="in"/>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bwMode="auto">
          <a:xfrm>
            <a:off x="1066800" y="838200"/>
            <a:ext cx="7772400" cy="914400"/>
          </a:xfrm>
          <a:noFill/>
        </p:spPr>
        <p:txBody>
          <a:bodyPr/>
          <a:lstStyle/>
          <a:p>
            <a:pPr eaLnBrk="1" hangingPunct="1"/>
            <a:r>
              <a:rPr lang="en-US" dirty="0" smtClean="0">
                <a:effectLst/>
                <a:latin typeface="Adobe Caslon Pro Bold" pitchFamily="18" charset="0"/>
              </a:rPr>
              <a:t>DICTION</a:t>
            </a:r>
          </a:p>
        </p:txBody>
      </p:sp>
      <p:sp>
        <p:nvSpPr>
          <p:cNvPr id="26627" name="Rectangle 3"/>
          <p:cNvSpPr>
            <a:spLocks noGrp="1"/>
          </p:cNvSpPr>
          <p:nvPr>
            <p:ph type="body" idx="1"/>
          </p:nvPr>
        </p:nvSpPr>
        <p:spPr>
          <a:xfrm>
            <a:off x="457200" y="1600200"/>
            <a:ext cx="8026400" cy="1066800"/>
          </a:xfrm>
        </p:spPr>
        <p:txBody>
          <a:bodyPr/>
          <a:lstStyle/>
          <a:p>
            <a:pPr eaLnBrk="1" hangingPunct="1"/>
            <a:r>
              <a:rPr lang="en-US" sz="2800" dirty="0" smtClean="0"/>
              <a:t>A writer’s or speaker’s choice of words and way of arranging the words in sentences. </a:t>
            </a:r>
          </a:p>
          <a:p>
            <a:pPr eaLnBrk="1" hangingPunct="1">
              <a:buFont typeface="Wingdings" pitchFamily="2" charset="2"/>
              <a:buNone/>
            </a:pPr>
            <a:endParaRPr lang="en-US" sz="2800" dirty="0" smtClean="0"/>
          </a:p>
        </p:txBody>
      </p:sp>
      <p:sp>
        <p:nvSpPr>
          <p:cNvPr id="4" name="Rectangle 2"/>
          <p:cNvSpPr txBox="1">
            <a:spLocks noChangeArrowheads="1"/>
          </p:cNvSpPr>
          <p:nvPr/>
        </p:nvSpPr>
        <p:spPr bwMode="auto">
          <a:xfrm>
            <a:off x="762000" y="2514600"/>
            <a:ext cx="7772400" cy="609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500" b="0" i="0" u="none" strike="noStrike" kern="0" cap="none" spc="0" normalizeH="0" baseline="0" noProof="0" dirty="0" smtClean="0">
                <a:ln>
                  <a:noFill/>
                </a:ln>
                <a:solidFill>
                  <a:schemeClr val="tx2"/>
                </a:solidFill>
                <a:effectLst/>
                <a:uLnTx/>
                <a:uFillTx/>
                <a:latin typeface="Adobe Caslon Pro Bold" pitchFamily="18" charset="0"/>
                <a:ea typeface="+mj-ea"/>
                <a:cs typeface="+mj-cs"/>
              </a:rPr>
              <a:t>A few words on diction. . .</a:t>
            </a:r>
          </a:p>
        </p:txBody>
      </p:sp>
      <p:pic>
        <p:nvPicPr>
          <p:cNvPr id="5" name="Picture 6" descr="MPj03142830000[1]"/>
          <p:cNvPicPr>
            <a:picLocks noChangeAspect="1" noChangeArrowheads="1"/>
          </p:cNvPicPr>
          <p:nvPr/>
        </p:nvPicPr>
        <p:blipFill>
          <a:blip r:embed="rId2" cstate="print"/>
          <a:srcRect/>
          <a:stretch>
            <a:fillRect/>
          </a:stretch>
        </p:blipFill>
        <p:spPr bwMode="auto">
          <a:xfrm>
            <a:off x="3352800" y="4343400"/>
            <a:ext cx="2438400" cy="2252714"/>
          </a:xfrm>
          <a:prstGeom prst="rect">
            <a:avLst/>
          </a:prstGeom>
          <a:noFill/>
          <a:ln w="9525">
            <a:noFill/>
            <a:miter lim="800000"/>
            <a:headEnd/>
            <a:tailEnd/>
          </a:ln>
        </p:spPr>
      </p:pic>
      <p:sp>
        <p:nvSpPr>
          <p:cNvPr id="6" name="Rectangle 3"/>
          <p:cNvSpPr txBox="1">
            <a:spLocks noChangeArrowheads="1"/>
          </p:cNvSpPr>
          <p:nvPr/>
        </p:nvSpPr>
        <p:spPr bwMode="auto">
          <a:xfrm>
            <a:off x="457200" y="3048000"/>
            <a:ext cx="8382000" cy="1644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457200" marR="0" lvl="0" indent="-45720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Connotation                                        Denotation</a:t>
            </a:r>
          </a:p>
          <a:p>
            <a:pPr marL="457200" marR="0" lvl="0" indent="-45720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defRPr/>
            </a:pPr>
            <a:r>
              <a:rPr kumimoji="0" lang="en-US" sz="4400" b="1" i="0" u="none" strike="noStrike" kern="0" cap="none" spc="0" normalizeH="0" baseline="0" noProof="0" dirty="0" smtClean="0">
                <a:ln>
                  <a:noFill/>
                </a:ln>
                <a:solidFill>
                  <a:srgbClr val="000000"/>
                </a:solidFill>
                <a:effectLst>
                  <a:outerShdw blurRad="38100" dist="38100" dir="2700000" algn="tl">
                    <a:srgbClr val="FFFFFF"/>
                  </a:outerShdw>
                </a:effectLst>
                <a:uLnTx/>
                <a:uFillTx/>
                <a:latin typeface="+mn-lt"/>
                <a:ea typeface="+mn-ea"/>
                <a:cs typeface="+mn-cs"/>
              </a:rPr>
              <a:t>Snake</a:t>
            </a:r>
          </a:p>
        </p:txBody>
      </p:sp>
      <p:sp>
        <p:nvSpPr>
          <p:cNvPr id="7" name="Rectangle 5"/>
          <p:cNvSpPr>
            <a:spLocks noChangeArrowheads="1"/>
          </p:cNvSpPr>
          <p:nvPr/>
        </p:nvSpPr>
        <p:spPr bwMode="auto">
          <a:xfrm>
            <a:off x="6096000" y="3657600"/>
            <a:ext cx="2590800" cy="2862322"/>
          </a:xfrm>
          <a:prstGeom prst="rect">
            <a:avLst/>
          </a:prstGeom>
          <a:noFill/>
          <a:ln w="9525">
            <a:noFill/>
            <a:miter lim="800000"/>
            <a:headEnd/>
            <a:tailEnd/>
          </a:ln>
          <a:effectLst/>
        </p:spPr>
        <p:txBody>
          <a:bodyPr wrap="square" anchor="ctr">
            <a:spAutoFit/>
          </a:bodyPr>
          <a:lstStyle/>
          <a:p>
            <a:pPr eaLnBrk="1" hangingPunct="1">
              <a:spcBef>
                <a:spcPct val="20000"/>
              </a:spcBef>
              <a:buClr>
                <a:schemeClr val="hlink"/>
              </a:buClr>
              <a:buSzPct val="60000"/>
              <a:buFont typeface="Wingdings" pitchFamily="2" charset="2"/>
              <a:buNone/>
              <a:defRPr/>
            </a:pPr>
            <a:r>
              <a:rPr lang="en-US" sz="2000" b="1" dirty="0">
                <a:effectLst>
                  <a:outerShdw blurRad="38100" dist="38100" dir="2700000" algn="tl">
                    <a:srgbClr val="000000"/>
                  </a:outerShdw>
                </a:effectLst>
              </a:rPr>
              <a:t>any of numerous scaly, legless, sometimes venomous reptiles; having a long, tapering, cylindrical body and found in most tropical and temperate regions</a:t>
            </a:r>
            <a:endParaRPr lang="en-US" dirty="0"/>
          </a:p>
        </p:txBody>
      </p:sp>
      <p:sp>
        <p:nvSpPr>
          <p:cNvPr id="8" name="Rectangle 4"/>
          <p:cNvSpPr>
            <a:spLocks noChangeArrowheads="1"/>
          </p:cNvSpPr>
          <p:nvPr/>
        </p:nvSpPr>
        <p:spPr bwMode="auto">
          <a:xfrm>
            <a:off x="381000" y="3886200"/>
            <a:ext cx="2070100" cy="457200"/>
          </a:xfrm>
          <a:prstGeom prst="rect">
            <a:avLst/>
          </a:prstGeom>
          <a:noFill/>
          <a:ln w="9525">
            <a:noFill/>
            <a:miter lim="800000"/>
            <a:headEnd/>
            <a:tailEnd/>
          </a:ln>
        </p:spPr>
        <p:txBody>
          <a:bodyPr wrap="none" anchor="ctr">
            <a:spAutoFit/>
          </a:bodyPr>
          <a:lstStyle/>
          <a:p>
            <a:pPr eaLnBrk="1" hangingPunct="1"/>
            <a:r>
              <a:rPr lang="en-US" sz="2400" b="1" dirty="0"/>
              <a:t>evil or danger </a:t>
            </a:r>
          </a:p>
        </p:txBody>
      </p:sp>
    </p:spTree>
  </p:cSld>
  <p:clrMapOvr>
    <a:masterClrMapping/>
  </p:clrMapOvr>
  <p:transition spd="slow">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772400" cy="685800"/>
          </a:xfrm>
        </p:spPr>
        <p:txBody>
          <a:bodyPr/>
          <a:lstStyle/>
          <a:p>
            <a:r>
              <a:rPr lang="en-US" dirty="0" smtClean="0">
                <a:latin typeface="Adobe Caslon Pro Bold" pitchFamily="18" charset="0"/>
              </a:rPr>
              <a:t>Tone</a:t>
            </a:r>
            <a:endParaRPr lang="en-US" dirty="0">
              <a:latin typeface="Adobe Caslon Pro Bold" pitchFamily="18" charset="0"/>
            </a:endParaRPr>
          </a:p>
        </p:txBody>
      </p:sp>
      <p:sp>
        <p:nvSpPr>
          <p:cNvPr id="3" name="Content Placeholder 2"/>
          <p:cNvSpPr>
            <a:spLocks noGrp="1"/>
          </p:cNvSpPr>
          <p:nvPr>
            <p:ph idx="1"/>
          </p:nvPr>
        </p:nvSpPr>
        <p:spPr>
          <a:xfrm>
            <a:off x="685800" y="1371600"/>
            <a:ext cx="7772400" cy="1403350"/>
          </a:xfrm>
        </p:spPr>
        <p:txBody>
          <a:bodyPr/>
          <a:lstStyle/>
          <a:p>
            <a:r>
              <a:rPr lang="en-US" dirty="0" smtClean="0"/>
              <a:t>The author’s attitude about a subject </a:t>
            </a:r>
          </a:p>
          <a:p>
            <a:pPr lvl="1"/>
            <a:r>
              <a:rPr lang="en-US" dirty="0" smtClean="0"/>
              <a:t>This is implied throughout the work</a:t>
            </a:r>
            <a:endParaRPr lang="en-US" dirty="0"/>
          </a:p>
        </p:txBody>
      </p:sp>
      <p:sp>
        <p:nvSpPr>
          <p:cNvPr id="4" name="TextBox 3"/>
          <p:cNvSpPr txBox="1"/>
          <p:nvPr/>
        </p:nvSpPr>
        <p:spPr>
          <a:xfrm>
            <a:off x="762000" y="2819400"/>
            <a:ext cx="8153400" cy="34163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"I shall be telling this with a sigh/</a:t>
            </a:r>
          </a:p>
          <a:p>
            <a:r>
              <a:rPr lang="en-US" dirty="0" smtClean="0"/>
              <a:t>Somewhere ages and ages hence:/</a:t>
            </a:r>
          </a:p>
          <a:p>
            <a:r>
              <a:rPr lang="en-US" dirty="0" smtClean="0"/>
              <a:t>Two roads diverged in a wood, and I,</a:t>
            </a:r>
          </a:p>
          <a:p>
            <a:r>
              <a:rPr lang="en-US" dirty="0" smtClean="0"/>
              <a:t>/I took the one less traveled by,/</a:t>
            </a:r>
          </a:p>
          <a:p>
            <a:r>
              <a:rPr lang="en-US" dirty="0" smtClean="0"/>
              <a:t>And that has made all the difference." </a:t>
            </a:r>
          </a:p>
          <a:p>
            <a:r>
              <a:rPr lang="en-US" dirty="0" smtClean="0"/>
              <a:t>				-From “The Road Not Taken” By Robert Frost</a:t>
            </a:r>
            <a:endParaRPr lang="en-US" dirty="0"/>
          </a:p>
          <a:p>
            <a:endParaRPr lang="en-US" dirty="0" smtClean="0"/>
          </a:p>
          <a:p>
            <a:r>
              <a:rPr lang="en-US" dirty="0"/>
              <a:t>~</a:t>
            </a:r>
            <a:r>
              <a:rPr lang="en-US" dirty="0" smtClean="0"/>
              <a:t>In this example, Frost is commonly interpreted as looking back on his experience with joy. That is true, if he were to speak those lines cheerfully. However, imagine that he actually sighs when he says "sigh" and he appears sullen when he says "And that has made all the difference." The entire meaning of the poem is changed, and Frost is, indeed, not thrilled with the choice he made in the past.</a:t>
            </a:r>
            <a:endParaRPr lang="en-US" dirty="0"/>
          </a:p>
        </p:txBody>
      </p:sp>
    </p:spTree>
  </p:cSld>
  <p:clrMapOvr>
    <a:masterClrMapping/>
  </p:clrMapOvr>
  <p:transition spd="slow" advClick="0" advTm="11000">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dobe Caslon Pro Bold" pitchFamily="18" charset="0"/>
              </a:rPr>
              <a:t>Types of Poetry</a:t>
            </a:r>
            <a:endParaRPr lang="en-US" dirty="0">
              <a:latin typeface="Adobe Caslon Pro Bold" pitchFamily="18" charset="0"/>
            </a:endParaRPr>
          </a:p>
        </p:txBody>
      </p:sp>
      <p:sp>
        <p:nvSpPr>
          <p:cNvPr id="3" name="Content Placeholder 2"/>
          <p:cNvSpPr>
            <a:spLocks noGrp="1"/>
          </p:cNvSpPr>
          <p:nvPr>
            <p:ph idx="1"/>
          </p:nvPr>
        </p:nvSpPr>
        <p:spPr/>
        <p:txBody>
          <a:bodyPr/>
          <a:lstStyle/>
          <a:p>
            <a:r>
              <a:rPr lang="en-US" dirty="0" smtClean="0">
                <a:solidFill>
                  <a:schemeClr val="tx1"/>
                </a:solidFill>
                <a:latin typeface="+mn-lt"/>
                <a:ea typeface="+mn-ea"/>
                <a:cs typeface="+mn-cs"/>
              </a:rPr>
              <a:t>Poetry can </a:t>
            </a:r>
            <a:r>
              <a:rPr lang="en-US" dirty="0">
                <a:solidFill>
                  <a:schemeClr val="tx1"/>
                </a:solidFill>
                <a:latin typeface="+mn-lt"/>
                <a:ea typeface="+mn-ea"/>
                <a:cs typeface="+mn-cs"/>
              </a:rPr>
              <a:t>be classified into three </a:t>
            </a:r>
            <a:r>
              <a:rPr lang="en-US" dirty="0" smtClean="0">
                <a:solidFill>
                  <a:schemeClr val="tx1"/>
                </a:solidFill>
                <a:latin typeface="+mn-lt"/>
                <a:ea typeface="+mn-ea"/>
                <a:cs typeface="+mn-cs"/>
              </a:rPr>
              <a:t>categories or major types</a:t>
            </a:r>
          </a:p>
          <a:p>
            <a:pPr lvl="1"/>
            <a:r>
              <a:rPr lang="en-US" dirty="0" smtClean="0">
                <a:solidFill>
                  <a:schemeClr val="tx1"/>
                </a:solidFill>
                <a:latin typeface="+mn-lt"/>
                <a:ea typeface="+mn-ea"/>
                <a:cs typeface="+mn-cs"/>
              </a:rPr>
              <a:t>Lyric</a:t>
            </a:r>
          </a:p>
          <a:p>
            <a:pPr lvl="1"/>
            <a:r>
              <a:rPr lang="en-US" dirty="0" smtClean="0">
                <a:solidFill>
                  <a:schemeClr val="tx1"/>
                </a:solidFill>
                <a:latin typeface="+mn-lt"/>
                <a:ea typeface="+mn-ea"/>
                <a:cs typeface="+mn-cs"/>
              </a:rPr>
              <a:t>Narrative</a:t>
            </a:r>
          </a:p>
          <a:p>
            <a:pPr lvl="1"/>
            <a:r>
              <a:rPr lang="en-US" dirty="0" smtClean="0">
                <a:ea typeface="+mn-ea"/>
                <a:cs typeface="+mn-cs"/>
              </a:rPr>
              <a:t>D</a:t>
            </a:r>
            <a:r>
              <a:rPr lang="en-US" dirty="0" smtClean="0">
                <a:solidFill>
                  <a:schemeClr val="tx1"/>
                </a:solidFill>
                <a:latin typeface="+mn-lt"/>
                <a:ea typeface="+mn-ea"/>
                <a:cs typeface="+mn-cs"/>
              </a:rPr>
              <a:t>ramatic</a:t>
            </a:r>
          </a:p>
          <a:p>
            <a:pPr lvl="1">
              <a:buNone/>
            </a:pPr>
            <a:endParaRPr lang="en-US" dirty="0">
              <a:ea typeface="+mn-ea"/>
              <a:cs typeface="+mn-cs"/>
            </a:endParaRPr>
          </a:p>
          <a:p>
            <a:pPr lvl="1">
              <a:buNone/>
            </a:pPr>
            <a:r>
              <a:rPr lang="en-US" dirty="0">
                <a:solidFill>
                  <a:schemeClr val="tx1"/>
                </a:solidFill>
                <a:latin typeface="+mn-lt"/>
              </a:rPr>
              <a:t>Examples of free verse poems </a:t>
            </a:r>
            <a:r>
              <a:rPr lang="en-US" dirty="0" smtClean="0">
                <a:solidFill>
                  <a:schemeClr val="tx1"/>
                </a:solidFill>
                <a:latin typeface="+mn-lt"/>
              </a:rPr>
              <a:t> and fixed form poems could </a:t>
            </a:r>
            <a:r>
              <a:rPr lang="en-US" dirty="0">
                <a:solidFill>
                  <a:schemeClr val="tx1"/>
                </a:solidFill>
                <a:latin typeface="+mn-lt"/>
              </a:rPr>
              <a:t>be any of these types or even a combination of any of them</a:t>
            </a:r>
            <a:endParaRPr lang="en-US" dirty="0">
              <a:ea typeface="+mn-ea"/>
              <a:cs typeface="+mn-cs"/>
            </a:endParaRPr>
          </a:p>
        </p:txBody>
      </p:sp>
    </p:spTree>
  </p:cSld>
  <p:clrMapOvr>
    <a:masterClrMapping/>
  </p:clrMapOvr>
  <p:transition spd="slow" advClick="0" advTm="11000">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772400" cy="838200"/>
          </a:xfrm>
        </p:spPr>
        <p:txBody>
          <a:bodyPr/>
          <a:lstStyle/>
          <a:p>
            <a:r>
              <a:rPr lang="en-US" dirty="0" smtClean="0">
                <a:latin typeface="Adobe Caslon Pro Bold" pitchFamily="18" charset="0"/>
              </a:rPr>
              <a:t>Lyric Poetry</a:t>
            </a:r>
            <a:endParaRPr lang="en-US" dirty="0">
              <a:latin typeface="Adobe Caslon Pro Bold" pitchFamily="18" charset="0"/>
            </a:endParaRPr>
          </a:p>
        </p:txBody>
      </p:sp>
      <p:sp>
        <p:nvSpPr>
          <p:cNvPr id="3" name="Content Placeholder 2"/>
          <p:cNvSpPr>
            <a:spLocks noGrp="1"/>
          </p:cNvSpPr>
          <p:nvPr>
            <p:ph idx="1"/>
          </p:nvPr>
        </p:nvSpPr>
        <p:spPr>
          <a:xfrm>
            <a:off x="457200" y="1524000"/>
            <a:ext cx="8686800" cy="5334000"/>
          </a:xfrm>
        </p:spPr>
        <p:txBody>
          <a:bodyPr/>
          <a:lstStyle/>
          <a:p>
            <a:r>
              <a:rPr lang="en-US" sz="2000" b="1" u="sng" dirty="0">
                <a:solidFill>
                  <a:schemeClr val="tx1"/>
                </a:solidFill>
                <a:latin typeface="+mn-lt"/>
                <a:ea typeface="+mn-ea"/>
                <a:cs typeface="+mn-cs"/>
              </a:rPr>
              <a:t>Lyric poetry </a:t>
            </a:r>
            <a:r>
              <a:rPr lang="en-US" sz="2000" dirty="0">
                <a:solidFill>
                  <a:schemeClr val="tx1"/>
                </a:solidFill>
                <a:latin typeface="+mn-lt"/>
                <a:ea typeface="+mn-ea"/>
                <a:cs typeface="+mn-cs"/>
              </a:rPr>
              <a:t>deals with emotions and is written in a song-like way. Two types of lyric poetry are odes and sonnets. Well-known authors of lyric poetry include:</a:t>
            </a:r>
          </a:p>
          <a:p>
            <a:pPr lvl="1"/>
            <a:r>
              <a:rPr lang="en-US" sz="2000" dirty="0" smtClean="0">
                <a:solidFill>
                  <a:schemeClr val="tx1"/>
                </a:solidFill>
                <a:latin typeface="+mn-lt"/>
                <a:ea typeface="+mn-ea"/>
                <a:cs typeface="+mn-cs"/>
              </a:rPr>
              <a:t>Antonio </a:t>
            </a:r>
            <a:r>
              <a:rPr lang="en-US" sz="2000" dirty="0">
                <a:solidFill>
                  <a:schemeClr val="tx1"/>
                </a:solidFill>
                <a:latin typeface="+mn-lt"/>
                <a:ea typeface="+mn-ea"/>
                <a:cs typeface="+mn-cs"/>
              </a:rPr>
              <a:t>Machado </a:t>
            </a:r>
          </a:p>
          <a:p>
            <a:pPr lvl="1"/>
            <a:r>
              <a:rPr lang="en-US" sz="2000" dirty="0">
                <a:solidFill>
                  <a:schemeClr val="tx1"/>
                </a:solidFill>
                <a:latin typeface="+mn-lt"/>
                <a:ea typeface="+mn-ea"/>
                <a:cs typeface="+mn-cs"/>
              </a:rPr>
              <a:t>T. S. Eliot </a:t>
            </a:r>
          </a:p>
          <a:p>
            <a:pPr lvl="1"/>
            <a:r>
              <a:rPr lang="en-US" sz="2000" dirty="0">
                <a:solidFill>
                  <a:schemeClr val="tx1"/>
                </a:solidFill>
                <a:latin typeface="+mn-lt"/>
                <a:ea typeface="+mn-ea"/>
                <a:cs typeface="+mn-cs"/>
              </a:rPr>
              <a:t>Shakespeare</a:t>
            </a:r>
          </a:p>
          <a:p>
            <a:r>
              <a:rPr lang="en-US" sz="2000" b="1" u="sng" dirty="0">
                <a:solidFill>
                  <a:schemeClr val="tx1"/>
                </a:solidFill>
                <a:latin typeface="+mn-lt"/>
                <a:ea typeface="+mn-ea"/>
                <a:cs typeface="+mn-cs"/>
              </a:rPr>
              <a:t>Sonnets</a:t>
            </a:r>
            <a:r>
              <a:rPr lang="en-US" sz="2000" dirty="0">
                <a:solidFill>
                  <a:schemeClr val="tx1"/>
                </a:solidFill>
                <a:latin typeface="+mn-lt"/>
                <a:ea typeface="+mn-ea"/>
                <a:cs typeface="+mn-cs"/>
              </a:rPr>
              <a:t> fall into two types; the Italian sonnet and the English, </a:t>
            </a:r>
            <a:endParaRPr lang="en-US" sz="2000" dirty="0" smtClean="0">
              <a:solidFill>
                <a:schemeClr val="tx1"/>
              </a:solidFill>
              <a:latin typeface="+mn-lt"/>
              <a:ea typeface="+mn-ea"/>
              <a:cs typeface="+mn-cs"/>
            </a:endParaRPr>
          </a:p>
          <a:p>
            <a:r>
              <a:rPr lang="en-US" sz="2000" dirty="0" smtClean="0">
                <a:solidFill>
                  <a:schemeClr val="tx1"/>
                </a:solidFill>
                <a:latin typeface="+mn-lt"/>
                <a:ea typeface="+mn-ea"/>
                <a:cs typeface="+mn-cs"/>
              </a:rPr>
              <a:t>or </a:t>
            </a:r>
            <a:r>
              <a:rPr lang="en-US" sz="2000" dirty="0">
                <a:solidFill>
                  <a:schemeClr val="tx1"/>
                </a:solidFill>
                <a:latin typeface="+mn-lt"/>
                <a:ea typeface="+mn-ea"/>
                <a:cs typeface="+mn-cs"/>
              </a:rPr>
              <a:t>Shakespearian sonnet. </a:t>
            </a:r>
            <a:r>
              <a:rPr lang="en-US" sz="2000" dirty="0" smtClean="0">
                <a:solidFill>
                  <a:schemeClr val="tx1"/>
                </a:solidFill>
                <a:latin typeface="+mn-lt"/>
                <a:ea typeface="+mn-ea"/>
                <a:cs typeface="+mn-cs"/>
              </a:rPr>
              <a:t>They are 14 line poems. Poets </a:t>
            </a:r>
            <a:r>
              <a:rPr lang="en-US" sz="2000" dirty="0">
                <a:solidFill>
                  <a:schemeClr val="tx1"/>
                </a:solidFill>
                <a:latin typeface="+mn-lt"/>
                <a:ea typeface="+mn-ea"/>
                <a:cs typeface="+mn-cs"/>
              </a:rPr>
              <a:t>of the lyric style use words that express their feelings, perceptions, and </a:t>
            </a:r>
            <a:r>
              <a:rPr lang="en-US" sz="2000" dirty="0" smtClean="0">
                <a:solidFill>
                  <a:schemeClr val="tx1"/>
                </a:solidFill>
                <a:latin typeface="+mn-lt"/>
                <a:ea typeface="+mn-ea"/>
                <a:cs typeface="+mn-cs"/>
              </a:rPr>
              <a:t>moods. An </a:t>
            </a:r>
            <a:r>
              <a:rPr lang="en-US" sz="2000" dirty="0">
                <a:solidFill>
                  <a:schemeClr val="tx1"/>
                </a:solidFill>
                <a:latin typeface="+mn-lt"/>
                <a:ea typeface="+mn-ea"/>
                <a:cs typeface="+mn-cs"/>
              </a:rPr>
              <a:t>excerpt from Shakespeare’s sonnet number 18 follows:</a:t>
            </a:r>
          </a:p>
          <a:p>
            <a:pPr>
              <a:buNone/>
            </a:pPr>
            <a:endParaRPr lang="en-US" sz="2000" dirty="0"/>
          </a:p>
        </p:txBody>
      </p:sp>
      <p:sp>
        <p:nvSpPr>
          <p:cNvPr id="5" name="Rectangle 4"/>
          <p:cNvSpPr/>
          <p:nvPr/>
        </p:nvSpPr>
        <p:spPr>
          <a:xfrm>
            <a:off x="2971800" y="5638800"/>
            <a:ext cx="5257800" cy="107721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600" kern="0" dirty="0">
                <a:solidFill>
                  <a:srgbClr val="5B5249"/>
                </a:solidFill>
              </a:rPr>
              <a:t>“Shall I compare thee to a summer's day? </a:t>
            </a:r>
            <a:endParaRPr lang="en-US" sz="1600" kern="0" dirty="0" smtClean="0">
              <a:solidFill>
                <a:srgbClr val="5B5249"/>
              </a:solidFill>
            </a:endParaRPr>
          </a:p>
          <a:p>
            <a:r>
              <a:rPr lang="en-US" sz="1600" kern="0" dirty="0" smtClean="0">
                <a:solidFill>
                  <a:srgbClr val="5B5249"/>
                </a:solidFill>
              </a:rPr>
              <a:t>Thou </a:t>
            </a:r>
            <a:r>
              <a:rPr lang="en-US" sz="1600" kern="0" dirty="0">
                <a:solidFill>
                  <a:srgbClr val="5B5249"/>
                </a:solidFill>
              </a:rPr>
              <a:t>art more lovely and more temperate</a:t>
            </a:r>
            <a:r>
              <a:rPr lang="en-US" sz="1600" kern="0" dirty="0" smtClean="0">
                <a:solidFill>
                  <a:srgbClr val="5B5249"/>
                </a:solidFill>
              </a:rPr>
              <a:t>: </a:t>
            </a:r>
          </a:p>
          <a:p>
            <a:r>
              <a:rPr lang="en-US" sz="1600" kern="0" dirty="0" smtClean="0">
                <a:solidFill>
                  <a:srgbClr val="5B5249"/>
                </a:solidFill>
              </a:rPr>
              <a:t>Rough </a:t>
            </a:r>
            <a:r>
              <a:rPr lang="en-US" sz="1600" kern="0" dirty="0">
                <a:solidFill>
                  <a:srgbClr val="5B5249"/>
                </a:solidFill>
              </a:rPr>
              <a:t>winds do shake the darling buds of May</a:t>
            </a:r>
            <a:r>
              <a:rPr lang="en-US" sz="1600" kern="0" dirty="0" smtClean="0">
                <a:solidFill>
                  <a:srgbClr val="5B5249"/>
                </a:solidFill>
              </a:rPr>
              <a:t>, </a:t>
            </a:r>
          </a:p>
          <a:p>
            <a:r>
              <a:rPr lang="en-US" sz="1600" kern="0" dirty="0" smtClean="0">
                <a:solidFill>
                  <a:srgbClr val="5B5249"/>
                </a:solidFill>
              </a:rPr>
              <a:t>And </a:t>
            </a:r>
            <a:r>
              <a:rPr lang="en-US" sz="1600" kern="0" dirty="0">
                <a:solidFill>
                  <a:srgbClr val="5B5249"/>
                </a:solidFill>
              </a:rPr>
              <a:t>summer's lease hath all too short a date:” </a:t>
            </a:r>
            <a:endParaRPr lang="en-US" sz="1600" dirty="0"/>
          </a:p>
        </p:txBody>
      </p:sp>
    </p:spTree>
  </p:cSld>
  <p:clrMapOvr>
    <a:masterClrMapping/>
  </p:clrMapOvr>
  <p:transition spd="slow" advClick="0" advTm="11000">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0"/>
            <a:ext cx="8229600" cy="838200"/>
          </a:xfrm>
        </p:spPr>
        <p:txBody>
          <a:bodyPr/>
          <a:lstStyle/>
          <a:p>
            <a:pPr eaLnBrk="1" hangingPunct="1">
              <a:defRPr/>
            </a:pPr>
            <a:r>
              <a:rPr lang="en-US" dirty="0" smtClean="0">
                <a:latin typeface="Adobe Caslon Pro Bold" pitchFamily="18" charset="0"/>
              </a:rPr>
              <a:t>Example of a Lyric Poem</a:t>
            </a:r>
          </a:p>
        </p:txBody>
      </p:sp>
      <p:sp>
        <p:nvSpPr>
          <p:cNvPr id="57347" name="Rectangle 3"/>
          <p:cNvSpPr>
            <a:spLocks noGrp="1" noChangeArrowheads="1"/>
          </p:cNvSpPr>
          <p:nvPr>
            <p:ph type="body" idx="1"/>
          </p:nvPr>
        </p:nvSpPr>
        <p:spPr>
          <a:xfrm>
            <a:off x="2171700" y="923924"/>
            <a:ext cx="5486400" cy="5934075"/>
          </a:xfrm>
        </p:spPr>
        <p:style>
          <a:lnRef idx="2">
            <a:schemeClr val="dk1"/>
          </a:lnRef>
          <a:fillRef idx="1">
            <a:schemeClr val="lt1"/>
          </a:fillRef>
          <a:effectRef idx="0">
            <a:schemeClr val="dk1"/>
          </a:effectRef>
          <a:fontRef idx="minor">
            <a:schemeClr val="dk1"/>
          </a:fontRef>
        </p:style>
        <p:txBody>
          <a:bodyPr/>
          <a:lstStyle/>
          <a:p>
            <a:pPr eaLnBrk="1" hangingPunct="1">
              <a:lnSpc>
                <a:spcPct val="80000"/>
              </a:lnSpc>
              <a:buFont typeface="Wingdings" pitchFamily="2" charset="2"/>
              <a:buNone/>
              <a:defRPr/>
            </a:pPr>
            <a:r>
              <a:rPr lang="en-US" sz="1800" b="1" dirty="0" smtClean="0"/>
              <a:t>	Do not go gentle into that good night,</a:t>
            </a:r>
            <a:r>
              <a:rPr lang="en-US" sz="1800" dirty="0" smtClean="0"/>
              <a:t/>
            </a:r>
            <a:br>
              <a:rPr lang="en-US" sz="1800" dirty="0" smtClean="0"/>
            </a:br>
            <a:r>
              <a:rPr lang="en-US" sz="1800" dirty="0" smtClean="0"/>
              <a:t>Old age should burn and rave at close of day;</a:t>
            </a:r>
            <a:br>
              <a:rPr lang="en-US" sz="1800" dirty="0" smtClean="0"/>
            </a:br>
            <a:r>
              <a:rPr lang="en-US" sz="1800" i="1" dirty="0" smtClean="0"/>
              <a:t>Rage, rage against the dying of the light.</a:t>
            </a:r>
            <a:r>
              <a:rPr lang="en-US" sz="1800" dirty="0" smtClean="0"/>
              <a:t> </a:t>
            </a:r>
          </a:p>
          <a:p>
            <a:pPr eaLnBrk="1" hangingPunct="1">
              <a:lnSpc>
                <a:spcPct val="80000"/>
              </a:lnSpc>
              <a:buFont typeface="Wingdings" pitchFamily="2" charset="2"/>
              <a:buNone/>
              <a:defRPr/>
            </a:pPr>
            <a:r>
              <a:rPr lang="en-US" sz="1800" dirty="0" smtClean="0"/>
              <a:t>	</a:t>
            </a:r>
          </a:p>
          <a:p>
            <a:pPr eaLnBrk="1" hangingPunct="1">
              <a:lnSpc>
                <a:spcPct val="80000"/>
              </a:lnSpc>
              <a:buFont typeface="Wingdings" pitchFamily="2" charset="2"/>
              <a:buNone/>
              <a:defRPr/>
            </a:pPr>
            <a:r>
              <a:rPr lang="en-US" sz="1800" dirty="0" smtClean="0"/>
              <a:t>	Though wise men at their end know dark is right,</a:t>
            </a:r>
            <a:br>
              <a:rPr lang="en-US" sz="1800" dirty="0" smtClean="0"/>
            </a:br>
            <a:r>
              <a:rPr lang="en-US" sz="1800" dirty="0" smtClean="0"/>
              <a:t>Because their words had forked no lightning they</a:t>
            </a:r>
            <a:br>
              <a:rPr lang="en-US" sz="1800" dirty="0" smtClean="0"/>
            </a:br>
            <a:r>
              <a:rPr lang="en-US" sz="1800" b="1" dirty="0" smtClean="0"/>
              <a:t>Do not go gentle into that good night,</a:t>
            </a:r>
            <a:r>
              <a:rPr lang="en-US" sz="1800" dirty="0" smtClean="0"/>
              <a:t> </a:t>
            </a:r>
          </a:p>
          <a:p>
            <a:pPr eaLnBrk="1" hangingPunct="1">
              <a:lnSpc>
                <a:spcPct val="80000"/>
              </a:lnSpc>
              <a:buFont typeface="Wingdings" pitchFamily="2" charset="2"/>
              <a:buNone/>
              <a:defRPr/>
            </a:pPr>
            <a:r>
              <a:rPr lang="en-US" sz="1800" dirty="0" smtClean="0"/>
              <a:t>	</a:t>
            </a:r>
          </a:p>
          <a:p>
            <a:pPr eaLnBrk="1" hangingPunct="1">
              <a:lnSpc>
                <a:spcPct val="80000"/>
              </a:lnSpc>
              <a:buFont typeface="Wingdings" pitchFamily="2" charset="2"/>
              <a:buNone/>
              <a:defRPr/>
            </a:pPr>
            <a:r>
              <a:rPr lang="en-US" sz="1800" dirty="0" smtClean="0"/>
              <a:t>	Good men, the last wave by, crying how bright</a:t>
            </a:r>
            <a:br>
              <a:rPr lang="en-US" sz="1800" dirty="0" smtClean="0"/>
            </a:br>
            <a:r>
              <a:rPr lang="en-US" sz="1800" dirty="0" smtClean="0"/>
              <a:t>Their frail deeds might have danced in a green bay,</a:t>
            </a:r>
            <a:br>
              <a:rPr lang="en-US" sz="1800" dirty="0" smtClean="0"/>
            </a:br>
            <a:r>
              <a:rPr lang="en-US" sz="1800" i="1" dirty="0" smtClean="0"/>
              <a:t>Rage, rage against the dying of the light.</a:t>
            </a:r>
            <a:r>
              <a:rPr lang="en-US" sz="1800" dirty="0" smtClean="0"/>
              <a:t> </a:t>
            </a:r>
          </a:p>
          <a:p>
            <a:pPr eaLnBrk="1" hangingPunct="1">
              <a:lnSpc>
                <a:spcPct val="80000"/>
              </a:lnSpc>
              <a:buFont typeface="Wingdings" pitchFamily="2" charset="2"/>
              <a:buNone/>
              <a:defRPr/>
            </a:pPr>
            <a:r>
              <a:rPr lang="en-US" sz="1800" dirty="0" smtClean="0"/>
              <a:t>	</a:t>
            </a:r>
          </a:p>
          <a:p>
            <a:pPr eaLnBrk="1" hangingPunct="1">
              <a:lnSpc>
                <a:spcPct val="80000"/>
              </a:lnSpc>
              <a:buFont typeface="Wingdings" pitchFamily="2" charset="2"/>
              <a:buNone/>
              <a:defRPr/>
            </a:pPr>
            <a:r>
              <a:rPr lang="en-US" sz="1800" dirty="0" smtClean="0"/>
              <a:t>	Wild men who caught and sang the sun in flight, </a:t>
            </a:r>
            <a:br>
              <a:rPr lang="en-US" sz="1800" dirty="0" smtClean="0"/>
            </a:br>
            <a:r>
              <a:rPr lang="en-US" sz="1800" dirty="0" smtClean="0"/>
              <a:t>And learn, too late, they grieved it on its way, </a:t>
            </a:r>
            <a:br>
              <a:rPr lang="en-US" sz="1800" dirty="0" smtClean="0"/>
            </a:br>
            <a:r>
              <a:rPr lang="en-US" sz="1800" b="1" dirty="0" smtClean="0"/>
              <a:t>Do not go gentle into that good night,</a:t>
            </a:r>
            <a:r>
              <a:rPr lang="en-US" sz="1800" dirty="0" smtClean="0"/>
              <a:t> </a:t>
            </a:r>
          </a:p>
          <a:p>
            <a:pPr eaLnBrk="1" hangingPunct="1">
              <a:lnSpc>
                <a:spcPct val="80000"/>
              </a:lnSpc>
              <a:buFont typeface="Wingdings" pitchFamily="2" charset="2"/>
              <a:buNone/>
              <a:defRPr/>
            </a:pPr>
            <a:r>
              <a:rPr lang="en-US" sz="1800" dirty="0" smtClean="0"/>
              <a:t>	</a:t>
            </a:r>
          </a:p>
          <a:p>
            <a:pPr eaLnBrk="1" hangingPunct="1">
              <a:lnSpc>
                <a:spcPct val="80000"/>
              </a:lnSpc>
              <a:buFont typeface="Wingdings" pitchFamily="2" charset="2"/>
              <a:buNone/>
              <a:defRPr/>
            </a:pPr>
            <a:r>
              <a:rPr lang="en-US" sz="1800" dirty="0" smtClean="0"/>
              <a:t>	Grave men, near death, who see with blinding sight</a:t>
            </a:r>
            <a:br>
              <a:rPr lang="en-US" sz="1800" dirty="0" smtClean="0"/>
            </a:br>
            <a:r>
              <a:rPr lang="en-US" sz="1800" dirty="0" smtClean="0"/>
              <a:t>Blind eyes could blaze like meteors and be gay, </a:t>
            </a:r>
            <a:br>
              <a:rPr lang="en-US" sz="1800" dirty="0" smtClean="0"/>
            </a:br>
            <a:r>
              <a:rPr lang="en-US" sz="1800" i="1" dirty="0" smtClean="0"/>
              <a:t>Rage, rage against the dying of the light.</a:t>
            </a:r>
            <a:r>
              <a:rPr lang="en-US" sz="1800" dirty="0" smtClean="0"/>
              <a:t> </a:t>
            </a:r>
          </a:p>
          <a:p>
            <a:pPr eaLnBrk="1" hangingPunct="1">
              <a:lnSpc>
                <a:spcPct val="80000"/>
              </a:lnSpc>
              <a:buFont typeface="Wingdings" pitchFamily="2" charset="2"/>
              <a:buNone/>
              <a:defRPr/>
            </a:pPr>
            <a:r>
              <a:rPr lang="en-US" sz="1800" dirty="0" smtClean="0"/>
              <a:t>	</a:t>
            </a:r>
          </a:p>
          <a:p>
            <a:pPr eaLnBrk="1" hangingPunct="1">
              <a:lnSpc>
                <a:spcPct val="80000"/>
              </a:lnSpc>
              <a:buFont typeface="Wingdings" pitchFamily="2" charset="2"/>
              <a:buNone/>
              <a:defRPr/>
            </a:pPr>
            <a:r>
              <a:rPr lang="en-US" sz="1800" dirty="0" smtClean="0"/>
              <a:t>	And you, my father, there on the sad height,</a:t>
            </a:r>
            <a:br>
              <a:rPr lang="en-US" sz="1800" dirty="0" smtClean="0"/>
            </a:br>
            <a:r>
              <a:rPr lang="en-US" sz="1800" dirty="0" smtClean="0"/>
              <a:t>Curse, bless, me now with your fierce tears, I pray.</a:t>
            </a:r>
            <a:br>
              <a:rPr lang="en-US" sz="1800" dirty="0" smtClean="0"/>
            </a:br>
            <a:r>
              <a:rPr lang="en-US" sz="1800" b="1" dirty="0" smtClean="0"/>
              <a:t>Do not go gentle into that good night,</a:t>
            </a:r>
            <a:r>
              <a:rPr lang="en-US" sz="1800" dirty="0" smtClean="0"/>
              <a:t/>
            </a:r>
            <a:br>
              <a:rPr lang="en-US" sz="1800" dirty="0" smtClean="0"/>
            </a:br>
            <a:r>
              <a:rPr lang="en-US" sz="1800" i="1" dirty="0" smtClean="0"/>
              <a:t>Rage, rage against the dying of the light.</a:t>
            </a:r>
          </a:p>
        </p:txBody>
      </p:sp>
      <p:sp>
        <p:nvSpPr>
          <p:cNvPr id="19460" name="Text Box 4"/>
          <p:cNvSpPr txBox="1">
            <a:spLocks noChangeArrowheads="1"/>
          </p:cNvSpPr>
          <p:nvPr/>
        </p:nvSpPr>
        <p:spPr bwMode="auto">
          <a:xfrm>
            <a:off x="228600" y="990600"/>
            <a:ext cx="2133600" cy="1328738"/>
          </a:xfrm>
          <a:prstGeom prst="rect">
            <a:avLst/>
          </a:prstGeom>
          <a:noFill/>
          <a:ln w="9525">
            <a:noFill/>
            <a:miter lim="800000"/>
            <a:headEnd/>
            <a:tailEnd/>
          </a:ln>
        </p:spPr>
        <p:txBody>
          <a:bodyPr>
            <a:spAutoFit/>
          </a:bodyPr>
          <a:lstStyle/>
          <a:p>
            <a:pPr>
              <a:spcBef>
                <a:spcPct val="50000"/>
              </a:spcBef>
            </a:pPr>
            <a:r>
              <a:rPr lang="en-US"/>
              <a:t>“Do Not Go Gentle Into That Good Night”</a:t>
            </a:r>
          </a:p>
          <a:p>
            <a:pPr>
              <a:spcBef>
                <a:spcPct val="50000"/>
              </a:spcBef>
            </a:pPr>
            <a:r>
              <a:rPr lang="en-US"/>
              <a:t>By Dylan Thomas</a:t>
            </a:r>
          </a:p>
        </p:txBody>
      </p:sp>
    </p:spTree>
  </p:cSld>
  <p:clrMapOvr>
    <a:masterClrMapping/>
  </p:clrMapOvr>
  <p:transition spd="slow" advClick="0" advTm="11000">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772400" cy="914400"/>
          </a:xfrm>
        </p:spPr>
        <p:txBody>
          <a:bodyPr/>
          <a:lstStyle/>
          <a:p>
            <a:r>
              <a:rPr lang="en-US" dirty="0" smtClean="0">
                <a:latin typeface="Adobe Caslon Pro Bold" pitchFamily="18" charset="0"/>
              </a:rPr>
              <a:t>Narrative Poetry</a:t>
            </a:r>
            <a:endParaRPr lang="en-US" dirty="0">
              <a:latin typeface="Adobe Caslon Pro Bold" pitchFamily="18" charset="0"/>
            </a:endParaRPr>
          </a:p>
        </p:txBody>
      </p:sp>
      <p:sp>
        <p:nvSpPr>
          <p:cNvPr id="3" name="Content Placeholder 2"/>
          <p:cNvSpPr>
            <a:spLocks noGrp="1"/>
          </p:cNvSpPr>
          <p:nvPr>
            <p:ph idx="1"/>
          </p:nvPr>
        </p:nvSpPr>
        <p:spPr>
          <a:xfrm>
            <a:off x="457200" y="1600200"/>
            <a:ext cx="8686800" cy="5257800"/>
          </a:xfrm>
        </p:spPr>
        <p:txBody>
          <a:bodyPr/>
          <a:lstStyle/>
          <a:p>
            <a:r>
              <a:rPr lang="en-US" sz="2800" dirty="0">
                <a:solidFill>
                  <a:schemeClr val="tx1"/>
                </a:solidFill>
                <a:latin typeface="+mn-lt"/>
                <a:ea typeface="+mn-ea"/>
                <a:cs typeface="+mn-cs"/>
              </a:rPr>
              <a:t>In narrative poetry a story is told about societies, cultures, and heroes. Epic poems are very long, many times covering years of events; and ballads are another type of narrative poem. Authors of note include:</a:t>
            </a:r>
          </a:p>
          <a:p>
            <a:pPr lvl="1"/>
            <a:r>
              <a:rPr lang="en-US" sz="2400" dirty="0">
                <a:solidFill>
                  <a:schemeClr val="tx1"/>
                </a:solidFill>
                <a:latin typeface="+mn-lt"/>
                <a:ea typeface="+mn-ea"/>
                <a:cs typeface="+mn-cs"/>
              </a:rPr>
              <a:t>Geoffrey Chaucer </a:t>
            </a:r>
          </a:p>
          <a:p>
            <a:pPr lvl="1"/>
            <a:r>
              <a:rPr lang="en-US" sz="2400" dirty="0">
                <a:solidFill>
                  <a:schemeClr val="tx1"/>
                </a:solidFill>
                <a:latin typeface="+mn-lt"/>
                <a:ea typeface="+mn-ea"/>
                <a:cs typeface="+mn-cs"/>
              </a:rPr>
              <a:t>Edgar Allan Poe </a:t>
            </a:r>
          </a:p>
          <a:p>
            <a:pPr lvl="1"/>
            <a:r>
              <a:rPr lang="en-US" sz="2400" dirty="0">
                <a:solidFill>
                  <a:schemeClr val="tx1"/>
                </a:solidFill>
                <a:latin typeface="+mn-lt"/>
                <a:ea typeface="+mn-ea"/>
                <a:cs typeface="+mn-cs"/>
              </a:rPr>
              <a:t>Henry Wadsworth Longfellow</a:t>
            </a:r>
          </a:p>
          <a:p>
            <a:r>
              <a:rPr lang="en-US" sz="2800" dirty="0">
                <a:solidFill>
                  <a:schemeClr val="tx1"/>
                </a:solidFill>
                <a:latin typeface="+mn-lt"/>
                <a:ea typeface="+mn-ea"/>
                <a:cs typeface="+mn-cs"/>
              </a:rPr>
              <a:t>Here is an excerpt from “Hiawatha” by Longfellow: </a:t>
            </a:r>
          </a:p>
          <a:p>
            <a:pPr>
              <a:buNone/>
            </a:pPr>
            <a:endParaRPr lang="en-US" dirty="0"/>
          </a:p>
        </p:txBody>
      </p:sp>
      <p:sp>
        <p:nvSpPr>
          <p:cNvPr id="5" name="Rectangle 4"/>
          <p:cNvSpPr/>
          <p:nvPr/>
        </p:nvSpPr>
        <p:spPr>
          <a:xfrm>
            <a:off x="609600" y="5226784"/>
            <a:ext cx="7358062" cy="163121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1027113" lvl="1" indent="-455613" fontAlgn="base">
              <a:spcBef>
                <a:spcPct val="20000"/>
              </a:spcBef>
              <a:spcAft>
                <a:spcPct val="0"/>
              </a:spcAft>
              <a:buClr>
                <a:srgbClr val="FAC164"/>
              </a:buClr>
              <a:buSzPct val="75000"/>
              <a:buFont typeface="Wingdings" pitchFamily="2" charset="2"/>
              <a:buChar char="n"/>
            </a:pPr>
            <a:r>
              <a:rPr lang="en-US" sz="2000" kern="0" dirty="0">
                <a:solidFill>
                  <a:srgbClr val="5B5249"/>
                </a:solidFill>
              </a:rPr>
              <a:t>“On the shore stood Hiawatha, Turned and waved his hand at parting; On the clear and luminous water Launched his birch canoe for sailing, From the pebbles of the margin Shoved it forth into the water; Whispered to it, "Westward! westward!" And with speed it darted forward.”  </a:t>
            </a:r>
          </a:p>
        </p:txBody>
      </p:sp>
    </p:spTree>
  </p:cSld>
  <p:clrMapOvr>
    <a:masterClrMapping/>
  </p:clrMapOvr>
  <p:transition spd="slow" advClick="0" advTm="11000">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772400" cy="914400"/>
          </a:xfrm>
        </p:spPr>
        <p:txBody>
          <a:bodyPr/>
          <a:lstStyle/>
          <a:p>
            <a:r>
              <a:rPr lang="en-US" dirty="0" smtClean="0">
                <a:latin typeface="Adobe Caslon Pro Bold" pitchFamily="18" charset="0"/>
              </a:rPr>
              <a:t>Dramatic Poetry</a:t>
            </a:r>
            <a:endParaRPr lang="en-US" dirty="0">
              <a:latin typeface="Adobe Caslon Pro Bold" pitchFamily="18" charset="0"/>
            </a:endParaRPr>
          </a:p>
        </p:txBody>
      </p:sp>
      <p:sp>
        <p:nvSpPr>
          <p:cNvPr id="3" name="Content Placeholder 2"/>
          <p:cNvSpPr>
            <a:spLocks noGrp="1"/>
          </p:cNvSpPr>
          <p:nvPr>
            <p:ph idx="1"/>
          </p:nvPr>
        </p:nvSpPr>
        <p:spPr>
          <a:xfrm>
            <a:off x="533400" y="1447800"/>
            <a:ext cx="8305800" cy="5410200"/>
          </a:xfrm>
        </p:spPr>
        <p:txBody>
          <a:bodyPr/>
          <a:lstStyle/>
          <a:p>
            <a:r>
              <a:rPr lang="en-US" sz="2400" dirty="0" smtClean="0">
                <a:solidFill>
                  <a:schemeClr val="tx1"/>
                </a:solidFill>
                <a:latin typeface="+mn-lt"/>
                <a:ea typeface="+mn-ea"/>
                <a:cs typeface="+mn-cs"/>
              </a:rPr>
              <a:t>Dramatic poetry is written in verse and is usually meant to be recited. It tells a story or describes an event in a dramatic and interesting way. Poets of note include:</a:t>
            </a:r>
          </a:p>
          <a:p>
            <a:pPr lvl="1"/>
            <a:r>
              <a:rPr lang="en-US" sz="2400" dirty="0" smtClean="0">
                <a:solidFill>
                  <a:schemeClr val="tx1"/>
                </a:solidFill>
                <a:latin typeface="+mn-lt"/>
                <a:ea typeface="+mn-ea"/>
                <a:cs typeface="+mn-cs"/>
              </a:rPr>
              <a:t>Shakespeare </a:t>
            </a:r>
          </a:p>
          <a:p>
            <a:pPr lvl="1"/>
            <a:r>
              <a:rPr lang="en-US" sz="2400" dirty="0" smtClean="0">
                <a:solidFill>
                  <a:schemeClr val="tx1"/>
                </a:solidFill>
                <a:latin typeface="+mn-lt"/>
                <a:ea typeface="+mn-ea"/>
                <a:cs typeface="+mn-cs"/>
              </a:rPr>
              <a:t>Ben Jonson </a:t>
            </a:r>
          </a:p>
          <a:p>
            <a:pPr lvl="1"/>
            <a:r>
              <a:rPr lang="en-US" sz="2400" dirty="0" smtClean="0">
                <a:solidFill>
                  <a:schemeClr val="tx1"/>
                </a:solidFill>
                <a:latin typeface="+mn-lt"/>
                <a:ea typeface="+mn-ea"/>
                <a:cs typeface="+mn-cs"/>
              </a:rPr>
              <a:t>Christopher Marlowe </a:t>
            </a:r>
          </a:p>
          <a:p>
            <a:pPr lvl="1"/>
            <a:r>
              <a:rPr lang="en-US" sz="2400" dirty="0" smtClean="0">
                <a:solidFill>
                  <a:schemeClr val="tx1"/>
                </a:solidFill>
                <a:latin typeface="+mn-lt"/>
                <a:ea typeface="+mn-ea"/>
                <a:cs typeface="+mn-cs"/>
              </a:rPr>
              <a:t>Rudyard Kipling</a:t>
            </a:r>
          </a:p>
          <a:p>
            <a:r>
              <a:rPr lang="en-US" sz="2400" dirty="0" smtClean="0">
                <a:solidFill>
                  <a:schemeClr val="tx1"/>
                </a:solidFill>
                <a:latin typeface="+mn-lt"/>
                <a:ea typeface="+mn-ea"/>
                <a:cs typeface="+mn-cs"/>
              </a:rPr>
              <a:t>Following is an excerpt from Kipling’s “The Law of the Jungle”.</a:t>
            </a:r>
          </a:p>
          <a:p>
            <a:endParaRPr lang="en-US" dirty="0"/>
          </a:p>
        </p:txBody>
      </p:sp>
      <p:sp>
        <p:nvSpPr>
          <p:cNvPr id="4" name="TextBox 3"/>
          <p:cNvSpPr txBox="1"/>
          <p:nvPr/>
        </p:nvSpPr>
        <p:spPr>
          <a:xfrm>
            <a:off x="2057400" y="5011341"/>
            <a:ext cx="6934200" cy="184665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lvl="1"/>
            <a:r>
              <a:rPr lang="en-US" sz="1600" dirty="0" smtClean="0">
                <a:solidFill>
                  <a:schemeClr val="tx1"/>
                </a:solidFill>
                <a:latin typeface="+mn-lt"/>
                <a:ea typeface="+mn-ea"/>
                <a:cs typeface="+mn-cs"/>
              </a:rPr>
              <a:t>“Wash daily from nose-tip to tail-tip; drink deeply, but never too deep;</a:t>
            </a:r>
          </a:p>
          <a:p>
            <a:pPr marL="0" lvl="1"/>
            <a:r>
              <a:rPr lang="en-US" sz="1600" dirty="0" smtClean="0">
                <a:solidFill>
                  <a:schemeClr val="tx1"/>
                </a:solidFill>
                <a:latin typeface="+mn-lt"/>
                <a:ea typeface="+mn-ea"/>
                <a:cs typeface="+mn-cs"/>
              </a:rPr>
              <a:t>And remember the night is for hunting, and forget not the day is for sleep.</a:t>
            </a:r>
          </a:p>
          <a:p>
            <a:pPr marL="0" lvl="1"/>
            <a:r>
              <a:rPr lang="en-US" sz="1600" dirty="0" smtClean="0">
                <a:solidFill>
                  <a:schemeClr val="tx1"/>
                </a:solidFill>
                <a:latin typeface="+mn-lt"/>
                <a:ea typeface="+mn-ea"/>
                <a:cs typeface="+mn-cs"/>
              </a:rPr>
              <a:t>The Jackal may follow the Tiger, but, Cub, when thy whiskers are grown,</a:t>
            </a:r>
          </a:p>
          <a:p>
            <a:pPr marL="0" lvl="1"/>
            <a:r>
              <a:rPr lang="en-US" sz="1600" dirty="0" smtClean="0">
                <a:solidFill>
                  <a:schemeClr val="tx1"/>
                </a:solidFill>
                <a:latin typeface="+mn-lt"/>
                <a:ea typeface="+mn-ea"/>
                <a:cs typeface="+mn-cs"/>
              </a:rPr>
              <a:t>Remember the Wolf is a Hunter -- go forth and get food of </a:t>
            </a:r>
            <a:r>
              <a:rPr lang="en-US" sz="1600" dirty="0" err="1" smtClean="0">
                <a:solidFill>
                  <a:schemeClr val="tx1"/>
                </a:solidFill>
                <a:latin typeface="+mn-lt"/>
                <a:ea typeface="+mn-ea"/>
                <a:cs typeface="+mn-cs"/>
              </a:rPr>
              <a:t>thine</a:t>
            </a:r>
            <a:r>
              <a:rPr lang="en-US" sz="1600" dirty="0" smtClean="0">
                <a:solidFill>
                  <a:schemeClr val="tx1"/>
                </a:solidFill>
                <a:latin typeface="+mn-lt"/>
                <a:ea typeface="+mn-ea"/>
                <a:cs typeface="+mn-cs"/>
              </a:rPr>
              <a:t> own.</a:t>
            </a:r>
          </a:p>
          <a:p>
            <a:pPr marL="0" lvl="1"/>
            <a:r>
              <a:rPr lang="en-US" sz="1600" dirty="0" smtClean="0">
                <a:solidFill>
                  <a:schemeClr val="tx1"/>
                </a:solidFill>
                <a:latin typeface="+mn-lt"/>
                <a:ea typeface="+mn-ea"/>
                <a:cs typeface="+mn-cs"/>
              </a:rPr>
              <a:t>Keep peace wit </a:t>
            </a:r>
            <a:r>
              <a:rPr lang="en-US" sz="1600" dirty="0" err="1" smtClean="0">
                <a:solidFill>
                  <a:schemeClr val="tx1"/>
                </a:solidFill>
                <a:latin typeface="+mn-lt"/>
                <a:ea typeface="+mn-ea"/>
                <a:cs typeface="+mn-cs"/>
              </a:rPr>
              <a:t>hthe</a:t>
            </a:r>
            <a:r>
              <a:rPr lang="en-US" sz="1600" dirty="0" smtClean="0">
                <a:solidFill>
                  <a:schemeClr val="tx1"/>
                </a:solidFill>
                <a:latin typeface="+mn-lt"/>
                <a:ea typeface="+mn-ea"/>
                <a:cs typeface="+mn-cs"/>
              </a:rPr>
              <a:t> Lords of the Jungle -- the Tiger, the Panther, and Bear.</a:t>
            </a:r>
          </a:p>
          <a:p>
            <a:pPr marL="0" lvl="1"/>
            <a:r>
              <a:rPr lang="en-US" sz="1600" dirty="0" smtClean="0">
                <a:solidFill>
                  <a:schemeClr val="tx1"/>
                </a:solidFill>
                <a:latin typeface="+mn-lt"/>
                <a:ea typeface="+mn-ea"/>
                <a:cs typeface="+mn-cs"/>
              </a:rPr>
              <a:t>And trouble not </a:t>
            </a:r>
            <a:r>
              <a:rPr lang="en-US" sz="1600" dirty="0" err="1" smtClean="0">
                <a:solidFill>
                  <a:schemeClr val="tx1"/>
                </a:solidFill>
                <a:latin typeface="+mn-lt"/>
                <a:ea typeface="+mn-ea"/>
                <a:cs typeface="+mn-cs"/>
              </a:rPr>
              <a:t>Hathi</a:t>
            </a:r>
            <a:r>
              <a:rPr lang="en-US" sz="1600" dirty="0" smtClean="0">
                <a:solidFill>
                  <a:schemeClr val="tx1"/>
                </a:solidFill>
                <a:latin typeface="+mn-lt"/>
                <a:ea typeface="+mn-ea"/>
                <a:cs typeface="+mn-cs"/>
              </a:rPr>
              <a:t> the Silent, and mock not the Boar in his lair.”  </a:t>
            </a:r>
          </a:p>
          <a:p>
            <a:endParaRPr lang="en-US" dirty="0"/>
          </a:p>
        </p:txBody>
      </p:sp>
    </p:spTree>
  </p:cSld>
  <p:clrMapOvr>
    <a:masterClrMapping/>
  </p:clrMapOvr>
  <p:transition spd="slow" advClick="0" advTm="11000">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066800" y="457200"/>
            <a:ext cx="7772400" cy="990600"/>
          </a:xfrm>
        </p:spPr>
        <p:txBody>
          <a:bodyPr/>
          <a:lstStyle/>
          <a:p>
            <a:r>
              <a:rPr lang="en-US" dirty="0"/>
              <a:t> </a:t>
            </a:r>
            <a:r>
              <a:rPr lang="en-US" sz="3600" b="1" dirty="0">
                <a:latin typeface="Lucida Calligraphy" pitchFamily="66" charset="0"/>
              </a:rPr>
              <a:t>Introduction to Poetry Terms</a:t>
            </a:r>
          </a:p>
        </p:txBody>
      </p:sp>
      <p:sp>
        <p:nvSpPr>
          <p:cNvPr id="8195" name="Rectangle 3"/>
          <p:cNvSpPr>
            <a:spLocks noGrp="1" noChangeArrowheads="1"/>
          </p:cNvSpPr>
          <p:nvPr>
            <p:ph type="body" sz="half" idx="1"/>
          </p:nvPr>
        </p:nvSpPr>
        <p:spPr>
          <a:xfrm>
            <a:off x="381000" y="1828800"/>
            <a:ext cx="3810000" cy="4114800"/>
          </a:xfrm>
        </p:spPr>
        <p:txBody>
          <a:bodyPr/>
          <a:lstStyle/>
          <a:p>
            <a:r>
              <a:rPr lang="en-US" sz="2000" dirty="0" smtClean="0">
                <a:solidFill>
                  <a:srgbClr val="333300"/>
                </a:solidFill>
                <a:latin typeface="Lucida Sans" pitchFamily="34" charset="0"/>
              </a:rPr>
              <a:t>Lines &amp; Stanza</a:t>
            </a:r>
          </a:p>
          <a:p>
            <a:r>
              <a:rPr lang="en-US" sz="2000" dirty="0" smtClean="0">
                <a:solidFill>
                  <a:srgbClr val="333300"/>
                </a:solidFill>
                <a:latin typeface="Lucida Sans" pitchFamily="34" charset="0"/>
              </a:rPr>
              <a:t>Meter</a:t>
            </a:r>
          </a:p>
          <a:p>
            <a:r>
              <a:rPr lang="en-US" sz="2000" dirty="0" smtClean="0">
                <a:solidFill>
                  <a:srgbClr val="333300"/>
                </a:solidFill>
                <a:latin typeface="Lucida Sans" pitchFamily="34" charset="0"/>
              </a:rPr>
              <a:t>Rhyme</a:t>
            </a:r>
          </a:p>
          <a:p>
            <a:r>
              <a:rPr lang="en-US" sz="2000" dirty="0" smtClean="0">
                <a:solidFill>
                  <a:srgbClr val="333300"/>
                </a:solidFill>
                <a:latin typeface="Lucida Sans" pitchFamily="34" charset="0"/>
              </a:rPr>
              <a:t>Rhyme Scheme</a:t>
            </a:r>
          </a:p>
          <a:p>
            <a:r>
              <a:rPr lang="en-US" sz="2000" dirty="0" smtClean="0">
                <a:solidFill>
                  <a:srgbClr val="333300"/>
                </a:solidFill>
                <a:latin typeface="Lucida Sans" pitchFamily="34" charset="0"/>
              </a:rPr>
              <a:t>Repetition</a:t>
            </a:r>
          </a:p>
          <a:p>
            <a:r>
              <a:rPr lang="en-US" sz="2000" dirty="0" smtClean="0">
                <a:solidFill>
                  <a:srgbClr val="333300"/>
                </a:solidFill>
                <a:latin typeface="Lucida Sans" pitchFamily="34" charset="0"/>
              </a:rPr>
              <a:t>Figurative   </a:t>
            </a:r>
          </a:p>
          <a:p>
            <a:pPr>
              <a:buNone/>
            </a:pPr>
            <a:r>
              <a:rPr lang="en-US" sz="2000" dirty="0" smtClean="0">
                <a:solidFill>
                  <a:srgbClr val="333300"/>
                </a:solidFill>
                <a:latin typeface="Lucida Sans" pitchFamily="34" charset="0"/>
              </a:rPr>
              <a:t>	Language</a:t>
            </a:r>
          </a:p>
          <a:p>
            <a:r>
              <a:rPr lang="en-US" sz="2000" dirty="0" smtClean="0">
                <a:solidFill>
                  <a:srgbClr val="333300"/>
                </a:solidFill>
                <a:latin typeface="Lucida Sans" pitchFamily="34" charset="0"/>
              </a:rPr>
              <a:t>Simile</a:t>
            </a:r>
          </a:p>
          <a:p>
            <a:r>
              <a:rPr lang="en-US" sz="2000" dirty="0" smtClean="0">
                <a:solidFill>
                  <a:srgbClr val="333300"/>
                </a:solidFill>
                <a:latin typeface="Lucida Sans" pitchFamily="34" charset="0"/>
              </a:rPr>
              <a:t>Metaphor</a:t>
            </a:r>
          </a:p>
          <a:p>
            <a:r>
              <a:rPr lang="en-US" sz="2000" dirty="0" smtClean="0">
                <a:solidFill>
                  <a:srgbClr val="333300"/>
                </a:solidFill>
                <a:latin typeface="Lucida Sans" pitchFamily="34" charset="0"/>
              </a:rPr>
              <a:t>Extended  </a:t>
            </a:r>
          </a:p>
          <a:p>
            <a:pPr>
              <a:buNone/>
            </a:pPr>
            <a:r>
              <a:rPr lang="en-US" sz="2000" dirty="0" smtClean="0">
                <a:solidFill>
                  <a:srgbClr val="333300"/>
                </a:solidFill>
                <a:latin typeface="Lucida Sans" pitchFamily="34" charset="0"/>
              </a:rPr>
              <a:t>	Metaphor</a:t>
            </a:r>
            <a:endParaRPr lang="en-US" sz="2000" dirty="0">
              <a:solidFill>
                <a:srgbClr val="333300"/>
              </a:solidFill>
              <a:latin typeface="Lucida Sans" pitchFamily="34" charset="0"/>
            </a:endParaRPr>
          </a:p>
          <a:p>
            <a:endParaRPr lang="en-US" sz="2000" dirty="0">
              <a:solidFill>
                <a:srgbClr val="333300"/>
              </a:solidFill>
              <a:latin typeface="Lucida Sans" pitchFamily="34" charset="0"/>
            </a:endParaRPr>
          </a:p>
          <a:p>
            <a:pPr>
              <a:buFont typeface="Wingdings" pitchFamily="2" charset="2"/>
              <a:buNone/>
            </a:pPr>
            <a:endParaRPr lang="en-US" sz="2800" i="1" dirty="0">
              <a:solidFill>
                <a:srgbClr val="333300"/>
              </a:solidFill>
              <a:latin typeface="Lucida Sans" pitchFamily="34" charset="0"/>
            </a:endParaRPr>
          </a:p>
          <a:p>
            <a:pPr>
              <a:buFont typeface="Wingdings" pitchFamily="2" charset="2"/>
              <a:buNone/>
            </a:pPr>
            <a:endParaRPr lang="en-US" sz="2800" i="1" dirty="0">
              <a:solidFill>
                <a:srgbClr val="333300"/>
              </a:solidFill>
              <a:latin typeface="Lucida Sans" pitchFamily="34" charset="0"/>
            </a:endParaRPr>
          </a:p>
          <a:p>
            <a:endParaRPr lang="en-US" sz="2800" dirty="0"/>
          </a:p>
        </p:txBody>
      </p:sp>
      <p:pic>
        <p:nvPicPr>
          <p:cNvPr id="8206" name="Picture 14" descr="c:\Program Files\Microsoft Office\Clipart\standard\stddir4\PH02068J.jpg"/>
          <p:cNvPicPr>
            <a:picLocks noGrp="1" noChangeAspect="1" noChangeArrowheads="1"/>
          </p:cNvPicPr>
          <p:nvPr>
            <p:ph type="clipArt" sz="half" idx="2"/>
          </p:nvPr>
        </p:nvPicPr>
        <p:blipFill>
          <a:blip r:embed="rId3" cstate="print"/>
          <a:srcRect/>
          <a:stretch>
            <a:fillRect/>
          </a:stretch>
        </p:blipFill>
        <p:spPr>
          <a:xfrm>
            <a:off x="2819400" y="1752600"/>
            <a:ext cx="3804139" cy="4191000"/>
          </a:xfrm>
          <a:noFill/>
          <a:ln/>
        </p:spPr>
      </p:pic>
      <p:pic>
        <p:nvPicPr>
          <p:cNvPr id="8202" name="j0074319.mid">
            <a:hlinkClick r:id="" action="ppaction://media"/>
          </p:cNvPr>
          <p:cNvPicPr>
            <a:picLocks noRot="1" noChangeAspect="1" noChangeArrowheads="1"/>
          </p:cNvPicPr>
          <p:nvPr>
            <a:audioFile r:link="rId1"/>
          </p:nvPr>
        </p:nvPicPr>
        <p:blipFill>
          <a:blip r:embed="rId4" cstate="print"/>
          <a:srcRect/>
          <a:stretch>
            <a:fillRect/>
          </a:stretch>
        </p:blipFill>
        <p:spPr bwMode="auto">
          <a:xfrm>
            <a:off x="685800" y="6324600"/>
            <a:ext cx="304800" cy="304800"/>
          </a:xfrm>
          <a:prstGeom prst="rect">
            <a:avLst/>
          </a:prstGeom>
          <a:noFill/>
        </p:spPr>
      </p:pic>
      <p:sp>
        <p:nvSpPr>
          <p:cNvPr id="7" name="Rectangle 3"/>
          <p:cNvSpPr txBox="1">
            <a:spLocks noChangeArrowheads="1"/>
          </p:cNvSpPr>
          <p:nvPr/>
        </p:nvSpPr>
        <p:spPr bwMode="auto">
          <a:xfrm>
            <a:off x="6553200" y="1752600"/>
            <a:ext cx="2590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457200" marR="0" lvl="0" indent="-457200" algn="l" defTabSz="914400" rtl="0" eaLnBrk="1" fontAlgn="base" latinLnBrk="0" hangingPunct="1">
              <a:lnSpc>
                <a:spcPct val="100000"/>
              </a:lnSpc>
              <a:spcBef>
                <a:spcPct val="20000"/>
              </a:spcBef>
              <a:spcAft>
                <a:spcPct val="0"/>
              </a:spcAft>
              <a:buClr>
                <a:srgbClr val="A50021"/>
              </a:buClr>
              <a:buSzPct val="75000"/>
              <a:buFont typeface="Wingdings" pitchFamily="2" charset="2"/>
              <a:buChar char="n"/>
              <a:tabLst/>
              <a:defRPr/>
            </a:pPr>
            <a:r>
              <a:rPr kumimoji="0" lang="en-US" sz="2000" b="0" i="0" u="none" strike="noStrike" kern="0" cap="none" spc="0" normalizeH="0" baseline="0" noProof="0" dirty="0" smtClean="0">
                <a:ln>
                  <a:noFill/>
                </a:ln>
                <a:solidFill>
                  <a:srgbClr val="333300"/>
                </a:solidFill>
                <a:effectLst/>
                <a:uLnTx/>
                <a:uFillTx/>
                <a:latin typeface="Lucida Sans" pitchFamily="34" charset="0"/>
                <a:ea typeface="+mn-ea"/>
                <a:cs typeface="+mn-cs"/>
              </a:rPr>
              <a:t>Personification  </a:t>
            </a:r>
          </a:p>
          <a:p>
            <a:pPr marL="457200" marR="0" lvl="0" indent="-457200" algn="l" defTabSz="914400" rtl="0" eaLnBrk="1" fontAlgn="base" latinLnBrk="0" hangingPunct="1">
              <a:lnSpc>
                <a:spcPct val="100000"/>
              </a:lnSpc>
              <a:spcBef>
                <a:spcPct val="20000"/>
              </a:spcBef>
              <a:spcAft>
                <a:spcPct val="0"/>
              </a:spcAft>
              <a:buClr>
                <a:srgbClr val="A50021"/>
              </a:buClr>
              <a:buSzPct val="75000"/>
              <a:buFont typeface="Wingdings" pitchFamily="2" charset="2"/>
              <a:buChar char="n"/>
              <a:tabLst/>
              <a:defRPr/>
            </a:pPr>
            <a:r>
              <a:rPr kumimoji="0" lang="en-US" sz="2000" b="0" i="0" u="none" strike="noStrike" kern="0" cap="none" spc="0" normalizeH="0" baseline="0" noProof="0" dirty="0" smtClean="0">
                <a:ln>
                  <a:noFill/>
                </a:ln>
                <a:solidFill>
                  <a:srgbClr val="333300"/>
                </a:solidFill>
                <a:effectLst/>
                <a:uLnTx/>
                <a:uFillTx/>
                <a:latin typeface="Lucida Sans" pitchFamily="34" charset="0"/>
                <a:ea typeface="+mn-ea"/>
                <a:cs typeface="+mn-cs"/>
              </a:rPr>
              <a:t>Assonance</a:t>
            </a:r>
          </a:p>
          <a:p>
            <a:pPr marL="457200" marR="0" lvl="0" indent="-457200" algn="l" defTabSz="914400" rtl="0" eaLnBrk="1" fontAlgn="base" latinLnBrk="0" hangingPunct="1">
              <a:lnSpc>
                <a:spcPct val="100000"/>
              </a:lnSpc>
              <a:spcBef>
                <a:spcPct val="20000"/>
              </a:spcBef>
              <a:spcAft>
                <a:spcPct val="0"/>
              </a:spcAft>
              <a:buClr>
                <a:srgbClr val="A50021"/>
              </a:buClr>
              <a:buSzPct val="75000"/>
              <a:buFont typeface="Wingdings" pitchFamily="2" charset="2"/>
              <a:buChar char="n"/>
              <a:tabLst/>
              <a:defRPr/>
            </a:pPr>
            <a:r>
              <a:rPr lang="en-US" sz="2000" kern="0" dirty="0" smtClean="0">
                <a:solidFill>
                  <a:srgbClr val="333300"/>
                </a:solidFill>
                <a:latin typeface="Lucida Sans" pitchFamily="34" charset="0"/>
              </a:rPr>
              <a:t>Consonance</a:t>
            </a:r>
            <a:endParaRPr kumimoji="0" lang="en-US" sz="2000" b="0" i="0" u="none" strike="noStrike" kern="0" cap="none" spc="0" normalizeH="0" baseline="0" noProof="0" dirty="0" smtClean="0">
              <a:ln>
                <a:noFill/>
              </a:ln>
              <a:solidFill>
                <a:srgbClr val="333300"/>
              </a:solidFill>
              <a:effectLst/>
              <a:uLnTx/>
              <a:uFillTx/>
              <a:latin typeface="Lucida Sans" pitchFamily="34" charset="0"/>
              <a:ea typeface="+mn-ea"/>
              <a:cs typeface="+mn-cs"/>
            </a:endParaRPr>
          </a:p>
          <a:p>
            <a:pPr marL="457200" marR="0" lvl="0" indent="-457200" algn="l" defTabSz="914400" rtl="0" eaLnBrk="1" fontAlgn="base" latinLnBrk="0" hangingPunct="1">
              <a:lnSpc>
                <a:spcPct val="100000"/>
              </a:lnSpc>
              <a:spcBef>
                <a:spcPct val="20000"/>
              </a:spcBef>
              <a:spcAft>
                <a:spcPct val="0"/>
              </a:spcAft>
              <a:buClr>
                <a:srgbClr val="A50021"/>
              </a:buClr>
              <a:buSzPct val="75000"/>
              <a:buFont typeface="Wingdings" pitchFamily="2" charset="2"/>
              <a:buChar char="n"/>
              <a:tabLst/>
              <a:defRPr/>
            </a:pPr>
            <a:r>
              <a:rPr lang="en-US" sz="2000" kern="0" dirty="0">
                <a:solidFill>
                  <a:srgbClr val="333300"/>
                </a:solidFill>
                <a:latin typeface="Lucida Sans" pitchFamily="34" charset="0"/>
              </a:rPr>
              <a:t> </a:t>
            </a:r>
            <a:r>
              <a:rPr lang="en-US" sz="2000" kern="0" dirty="0" smtClean="0">
                <a:solidFill>
                  <a:srgbClr val="333300"/>
                </a:solidFill>
                <a:latin typeface="Lucida Sans" pitchFamily="34" charset="0"/>
              </a:rPr>
              <a:t>Alliteration</a:t>
            </a:r>
          </a:p>
          <a:p>
            <a:pPr marL="457200" marR="0" lvl="0" indent="-457200" algn="l" defTabSz="914400" rtl="0" eaLnBrk="1" fontAlgn="base" latinLnBrk="0" hangingPunct="1">
              <a:lnSpc>
                <a:spcPct val="100000"/>
              </a:lnSpc>
              <a:spcBef>
                <a:spcPct val="20000"/>
              </a:spcBef>
              <a:spcAft>
                <a:spcPct val="0"/>
              </a:spcAft>
              <a:buClr>
                <a:srgbClr val="A50021"/>
              </a:buClr>
              <a:buSzPct val="75000"/>
              <a:buFont typeface="Wingdings" pitchFamily="2" charset="2"/>
              <a:buChar char="n"/>
              <a:tabLst/>
              <a:defRPr/>
            </a:pPr>
            <a:r>
              <a:rPr kumimoji="0" lang="en-US" sz="2000" b="0" i="0" u="none" strike="noStrike" kern="0" cap="none" spc="0" normalizeH="0" baseline="0" noProof="0" dirty="0">
                <a:ln>
                  <a:noFill/>
                </a:ln>
                <a:solidFill>
                  <a:srgbClr val="333300"/>
                </a:solidFill>
                <a:effectLst/>
                <a:uLnTx/>
                <a:uFillTx/>
                <a:latin typeface="Lucida Sans" pitchFamily="34" charset="0"/>
                <a:ea typeface="+mn-ea"/>
                <a:cs typeface="+mn-cs"/>
              </a:rPr>
              <a:t> </a:t>
            </a:r>
            <a:r>
              <a:rPr kumimoji="0" lang="en-US" sz="2000" b="0" i="0" u="none" strike="noStrike" kern="0" cap="none" spc="0" normalizeH="0" baseline="0" noProof="0" dirty="0" smtClean="0">
                <a:ln>
                  <a:noFill/>
                </a:ln>
                <a:solidFill>
                  <a:srgbClr val="333300"/>
                </a:solidFill>
                <a:effectLst/>
                <a:uLnTx/>
                <a:uFillTx/>
                <a:latin typeface="Lucida Sans" pitchFamily="34" charset="0"/>
                <a:ea typeface="+mn-ea"/>
                <a:cs typeface="+mn-cs"/>
              </a:rPr>
              <a:t>Imagery</a:t>
            </a:r>
          </a:p>
          <a:p>
            <a:pPr marL="457200" marR="0" lvl="0" indent="-457200" algn="l" defTabSz="914400" rtl="0" eaLnBrk="1" fontAlgn="base" latinLnBrk="0" hangingPunct="1">
              <a:lnSpc>
                <a:spcPct val="100000"/>
              </a:lnSpc>
              <a:spcBef>
                <a:spcPct val="20000"/>
              </a:spcBef>
              <a:spcAft>
                <a:spcPct val="0"/>
              </a:spcAft>
              <a:buClr>
                <a:srgbClr val="A50021"/>
              </a:buClr>
              <a:buSzPct val="75000"/>
              <a:buFont typeface="Wingdings" pitchFamily="2" charset="2"/>
              <a:buChar char="n"/>
              <a:tabLst/>
              <a:defRPr/>
            </a:pPr>
            <a:r>
              <a:rPr lang="en-US" sz="2000" kern="0" dirty="0">
                <a:solidFill>
                  <a:srgbClr val="333300"/>
                </a:solidFill>
                <a:latin typeface="Lucida Sans" pitchFamily="34" charset="0"/>
              </a:rPr>
              <a:t> </a:t>
            </a:r>
            <a:r>
              <a:rPr lang="en-US" sz="2000" kern="0" dirty="0" smtClean="0">
                <a:solidFill>
                  <a:srgbClr val="333300"/>
                </a:solidFill>
                <a:latin typeface="Lucida Sans" pitchFamily="34" charset="0"/>
              </a:rPr>
              <a:t>Allusion</a:t>
            </a:r>
          </a:p>
          <a:p>
            <a:pPr marL="457200" marR="0" lvl="0" indent="-457200" algn="l" defTabSz="914400" rtl="0" eaLnBrk="1" fontAlgn="base" latinLnBrk="0" hangingPunct="1">
              <a:lnSpc>
                <a:spcPct val="100000"/>
              </a:lnSpc>
              <a:spcBef>
                <a:spcPct val="20000"/>
              </a:spcBef>
              <a:spcAft>
                <a:spcPct val="0"/>
              </a:spcAft>
              <a:buClr>
                <a:srgbClr val="A50021"/>
              </a:buClr>
              <a:buSzPct val="75000"/>
              <a:buFont typeface="Wingdings" pitchFamily="2" charset="2"/>
              <a:buChar char="n"/>
              <a:tabLst/>
              <a:defRPr/>
            </a:pPr>
            <a:r>
              <a:rPr kumimoji="0" lang="en-US" sz="2000" b="0" i="0" u="none" strike="noStrike" kern="0" cap="none" spc="0" normalizeH="0" baseline="0" noProof="0" dirty="0">
                <a:ln>
                  <a:noFill/>
                </a:ln>
                <a:solidFill>
                  <a:srgbClr val="333300"/>
                </a:solidFill>
                <a:effectLst/>
                <a:uLnTx/>
                <a:uFillTx/>
                <a:latin typeface="Lucida Sans" pitchFamily="34" charset="0"/>
                <a:ea typeface="+mn-ea"/>
                <a:cs typeface="+mn-cs"/>
              </a:rPr>
              <a:t> </a:t>
            </a:r>
            <a:r>
              <a:rPr kumimoji="0" lang="en-US" sz="2000" b="0" i="0" u="none" strike="noStrike" kern="0" cap="none" spc="0" normalizeH="0" baseline="0" noProof="0" dirty="0" smtClean="0">
                <a:ln>
                  <a:noFill/>
                </a:ln>
                <a:solidFill>
                  <a:srgbClr val="333300"/>
                </a:solidFill>
                <a:effectLst/>
                <a:uLnTx/>
                <a:uFillTx/>
                <a:latin typeface="Lucida Sans" pitchFamily="34" charset="0"/>
                <a:ea typeface="+mn-ea"/>
                <a:cs typeface="+mn-cs"/>
              </a:rPr>
              <a:t>Allegory</a:t>
            </a:r>
          </a:p>
          <a:p>
            <a:pPr marL="457200" marR="0" lvl="0" indent="-457200" algn="l" defTabSz="914400" rtl="0" eaLnBrk="1" fontAlgn="base" latinLnBrk="0" hangingPunct="1">
              <a:lnSpc>
                <a:spcPct val="100000"/>
              </a:lnSpc>
              <a:spcBef>
                <a:spcPct val="20000"/>
              </a:spcBef>
              <a:spcAft>
                <a:spcPct val="0"/>
              </a:spcAft>
              <a:buClr>
                <a:srgbClr val="A50021"/>
              </a:buClr>
              <a:buSzPct val="75000"/>
              <a:buFont typeface="Wingdings" pitchFamily="2" charset="2"/>
              <a:buChar char="n"/>
              <a:tabLst/>
              <a:defRPr/>
            </a:pPr>
            <a:r>
              <a:rPr lang="en-US" sz="2000" kern="0" dirty="0">
                <a:solidFill>
                  <a:srgbClr val="333300"/>
                </a:solidFill>
                <a:latin typeface="Lucida Sans" pitchFamily="34" charset="0"/>
              </a:rPr>
              <a:t> </a:t>
            </a:r>
            <a:r>
              <a:rPr lang="en-US" sz="2000" kern="0" dirty="0" smtClean="0">
                <a:solidFill>
                  <a:srgbClr val="333300"/>
                </a:solidFill>
                <a:latin typeface="Lucida Sans" pitchFamily="34" charset="0"/>
              </a:rPr>
              <a:t>Hyperbole</a:t>
            </a:r>
          </a:p>
          <a:p>
            <a:pPr marL="457200" marR="0" lvl="0" indent="-457200" algn="l" defTabSz="914400" rtl="0" eaLnBrk="1" fontAlgn="base" latinLnBrk="0" hangingPunct="1">
              <a:lnSpc>
                <a:spcPct val="100000"/>
              </a:lnSpc>
              <a:spcBef>
                <a:spcPct val="20000"/>
              </a:spcBef>
              <a:spcAft>
                <a:spcPct val="0"/>
              </a:spcAft>
              <a:buClr>
                <a:srgbClr val="A50021"/>
              </a:buClr>
              <a:buSzPct val="75000"/>
              <a:buFont typeface="Wingdings" pitchFamily="2" charset="2"/>
              <a:buChar char="n"/>
              <a:tabLst/>
              <a:defRPr/>
            </a:pPr>
            <a:r>
              <a:rPr kumimoji="0" lang="en-US" sz="2000" b="0" i="0" u="none" strike="noStrike" kern="0" cap="none" spc="0" normalizeH="0" baseline="0" noProof="0" dirty="0">
                <a:ln>
                  <a:noFill/>
                </a:ln>
                <a:solidFill>
                  <a:srgbClr val="333300"/>
                </a:solidFill>
                <a:effectLst/>
                <a:uLnTx/>
                <a:uFillTx/>
                <a:latin typeface="Lucida Sans" pitchFamily="34" charset="0"/>
                <a:ea typeface="+mn-ea"/>
                <a:cs typeface="+mn-cs"/>
              </a:rPr>
              <a:t> </a:t>
            </a:r>
            <a:r>
              <a:rPr kumimoji="0" lang="en-US" sz="2000" b="0" i="0" u="none" strike="noStrike" kern="0" cap="none" spc="0" normalizeH="0" baseline="0" noProof="0" dirty="0" smtClean="0">
                <a:ln>
                  <a:noFill/>
                </a:ln>
                <a:solidFill>
                  <a:srgbClr val="333300"/>
                </a:solidFill>
                <a:effectLst/>
                <a:uLnTx/>
                <a:uFillTx/>
                <a:latin typeface="Lucida Sans" pitchFamily="34" charset="0"/>
                <a:ea typeface="+mn-ea"/>
                <a:cs typeface="+mn-cs"/>
              </a:rPr>
              <a:t>Oxymoron</a:t>
            </a:r>
          </a:p>
          <a:p>
            <a:pPr marL="457200" marR="0" lvl="0" indent="-457200" algn="l" defTabSz="914400" rtl="0" eaLnBrk="1" fontAlgn="base" latinLnBrk="0" hangingPunct="1">
              <a:lnSpc>
                <a:spcPct val="100000"/>
              </a:lnSpc>
              <a:spcBef>
                <a:spcPct val="20000"/>
              </a:spcBef>
              <a:spcAft>
                <a:spcPct val="0"/>
              </a:spcAft>
              <a:buClr>
                <a:srgbClr val="A50021"/>
              </a:buClr>
              <a:buSzPct val="75000"/>
              <a:buFont typeface="Wingdings" pitchFamily="2" charset="2"/>
              <a:buChar char="n"/>
              <a:tabLst/>
              <a:defRPr/>
            </a:pPr>
            <a:r>
              <a:rPr lang="en-US" sz="2000" kern="0" dirty="0">
                <a:solidFill>
                  <a:srgbClr val="333300"/>
                </a:solidFill>
                <a:latin typeface="Lucida Sans" pitchFamily="34" charset="0"/>
              </a:rPr>
              <a:t> </a:t>
            </a:r>
            <a:r>
              <a:rPr kumimoji="0" lang="en-US" sz="2000" b="0" i="0" u="none" strike="noStrike" kern="0" cap="none" spc="0" normalizeH="0" baseline="0" noProof="0" dirty="0" smtClean="0">
                <a:ln>
                  <a:noFill/>
                </a:ln>
                <a:solidFill>
                  <a:srgbClr val="333300"/>
                </a:solidFill>
                <a:effectLst/>
                <a:uLnTx/>
                <a:uFillTx/>
                <a:latin typeface="Lucida Sans" pitchFamily="34" charset="0"/>
                <a:ea typeface="+mn-ea"/>
                <a:cs typeface="+mn-cs"/>
              </a:rPr>
              <a:t>Diction</a:t>
            </a:r>
          </a:p>
          <a:p>
            <a:pPr marL="457200" marR="0" lvl="0" indent="-457200" algn="l" defTabSz="914400" rtl="0" eaLnBrk="1" fontAlgn="base" latinLnBrk="0" hangingPunct="1">
              <a:lnSpc>
                <a:spcPct val="100000"/>
              </a:lnSpc>
              <a:spcBef>
                <a:spcPct val="20000"/>
              </a:spcBef>
              <a:spcAft>
                <a:spcPct val="0"/>
              </a:spcAft>
              <a:buClr>
                <a:srgbClr val="A50021"/>
              </a:buClr>
              <a:buSzPct val="75000"/>
              <a:buFont typeface="Wingdings" pitchFamily="2" charset="2"/>
              <a:buChar char="n"/>
              <a:tabLst/>
              <a:defRPr/>
            </a:pPr>
            <a:r>
              <a:rPr lang="en-US" sz="2000" kern="0" dirty="0" smtClean="0">
                <a:solidFill>
                  <a:srgbClr val="333300"/>
                </a:solidFill>
                <a:latin typeface="Lucida Sans" pitchFamily="34" charset="0"/>
              </a:rPr>
              <a:t>Tone</a:t>
            </a:r>
            <a:endParaRPr kumimoji="0" lang="en-US" sz="2000" b="0" i="0" u="none" strike="noStrike" kern="0" cap="none" spc="0" normalizeH="0" baseline="0" noProof="0" dirty="0" smtClean="0">
              <a:ln>
                <a:noFill/>
              </a:ln>
              <a:solidFill>
                <a:srgbClr val="333300"/>
              </a:solidFill>
              <a:effectLst/>
              <a:uLnTx/>
              <a:uFillTx/>
              <a:latin typeface="Lucida Sans" pitchFamily="34" charset="0"/>
              <a:ea typeface="+mn-ea"/>
              <a:cs typeface="+mn-cs"/>
            </a:endParaRPr>
          </a:p>
          <a:p>
            <a:pPr marL="457200" marR="0" lvl="0" indent="-457200" algn="l" defTabSz="914400" rtl="0" eaLnBrk="1" fontAlgn="base" latinLnBrk="0" hangingPunct="1">
              <a:lnSpc>
                <a:spcPct val="100000"/>
              </a:lnSpc>
              <a:spcBef>
                <a:spcPct val="20000"/>
              </a:spcBef>
              <a:spcAft>
                <a:spcPct val="0"/>
              </a:spcAft>
              <a:buClr>
                <a:srgbClr val="A50021"/>
              </a:buClr>
              <a:buSzPct val="75000"/>
              <a:buFont typeface="Wingdings" pitchFamily="2" charset="2"/>
              <a:buChar char="n"/>
              <a:tabLst/>
              <a:defRPr/>
            </a:pPr>
            <a:endParaRPr kumimoji="0" lang="en-US" sz="2000" b="0" i="0" u="none" strike="noStrike" kern="0" cap="none" spc="0" normalizeH="0" baseline="0" noProof="0" dirty="0" smtClean="0">
              <a:ln>
                <a:noFill/>
              </a:ln>
              <a:solidFill>
                <a:srgbClr val="333300"/>
              </a:solidFill>
              <a:effectLst/>
              <a:uLnTx/>
              <a:uFillTx/>
              <a:latin typeface="Lucida Sans" pitchFamily="34" charset="0"/>
              <a:ea typeface="+mn-ea"/>
              <a:cs typeface="+mn-cs"/>
            </a:endParaRPr>
          </a:p>
          <a:p>
            <a:pPr marL="457200" marR="0" lvl="0" indent="-457200" algn="l" defTabSz="914400" rtl="0" eaLnBrk="1" fontAlgn="base" latinLnBrk="0" hangingPunct="1">
              <a:lnSpc>
                <a:spcPct val="100000"/>
              </a:lnSpc>
              <a:spcBef>
                <a:spcPct val="20000"/>
              </a:spcBef>
              <a:spcAft>
                <a:spcPct val="0"/>
              </a:spcAft>
              <a:buClr>
                <a:srgbClr val="A50021"/>
              </a:buClr>
              <a:buSzPct val="75000"/>
              <a:buFont typeface="Wingdings" pitchFamily="2" charset="2"/>
              <a:buChar char="n"/>
              <a:tabLst/>
              <a:defRPr/>
            </a:pPr>
            <a:endParaRPr kumimoji="0" lang="en-US" sz="2000" b="0" i="0" u="none" strike="noStrike" kern="0" cap="none" spc="0" normalizeH="0" baseline="0" noProof="0" dirty="0" smtClean="0">
              <a:ln>
                <a:noFill/>
              </a:ln>
              <a:solidFill>
                <a:srgbClr val="333300"/>
              </a:solidFill>
              <a:effectLst/>
              <a:uLnTx/>
              <a:uFillTx/>
              <a:latin typeface="Lucida Sans" pitchFamily="34" charset="0"/>
              <a:ea typeface="+mn-ea"/>
              <a:cs typeface="+mn-cs"/>
            </a:endParaRPr>
          </a:p>
          <a:p>
            <a:pPr marL="457200" marR="0" lvl="0" indent="-45720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defRPr/>
            </a:pPr>
            <a:endParaRPr kumimoji="0" lang="en-US" sz="2800" b="0" i="1" u="none" strike="noStrike" kern="0" cap="none" spc="0" normalizeH="0" baseline="0" noProof="0" dirty="0" smtClean="0">
              <a:ln>
                <a:noFill/>
              </a:ln>
              <a:solidFill>
                <a:srgbClr val="333300"/>
              </a:solidFill>
              <a:effectLst/>
              <a:uLnTx/>
              <a:uFillTx/>
              <a:latin typeface="Lucida Sans" pitchFamily="34" charset="0"/>
              <a:ea typeface="+mn-ea"/>
              <a:cs typeface="+mn-cs"/>
            </a:endParaRPr>
          </a:p>
          <a:p>
            <a:pPr marL="457200" marR="0" lvl="0" indent="-45720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defRPr/>
            </a:pPr>
            <a:endParaRPr kumimoji="0" lang="en-US" sz="2800" b="0" i="1" u="none" strike="noStrike" kern="0" cap="none" spc="0" normalizeH="0" baseline="0" noProof="0" dirty="0" smtClean="0">
              <a:ln>
                <a:noFill/>
              </a:ln>
              <a:solidFill>
                <a:srgbClr val="333300"/>
              </a:solidFill>
              <a:effectLst/>
              <a:uLnTx/>
              <a:uFillTx/>
              <a:latin typeface="Lucida Sans" pitchFamily="34" charset="0"/>
              <a:ea typeface="+mn-ea"/>
              <a:cs typeface="+mn-cs"/>
            </a:endParaRPr>
          </a:p>
          <a:p>
            <a:pPr marL="457200" marR="0" lvl="0" indent="-457200" algn="l" defTabSz="914400" rtl="0" eaLnBrk="1" fontAlgn="base" latinLnBrk="0" hangingPunct="1">
              <a:lnSpc>
                <a:spcPct val="100000"/>
              </a:lnSpc>
              <a:spcBef>
                <a:spcPct val="20000"/>
              </a:spcBef>
              <a:spcAft>
                <a:spcPct val="0"/>
              </a:spcAft>
              <a:buClr>
                <a:srgbClr val="A50021"/>
              </a:buClr>
              <a:buSzPct val="75000"/>
              <a:buFont typeface="Wingdings" pitchFamily="2" charset="2"/>
              <a:buChar char="n"/>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spd="slow" advClick="0" advTm="11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additive="base">
                                        <p:cTn id="25" dur="500" fill="hold"/>
                                        <p:tgtEl>
                                          <p:spTgt spid="819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1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 calcmode="lin" valueType="num">
                                      <p:cBhvr additive="base">
                                        <p:cTn id="31" dur="500" fill="hold"/>
                                        <p:tgtEl>
                                          <p:spTgt spid="819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1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195">
                                            <p:txEl>
                                              <p:pRg st="5" end="5"/>
                                            </p:txEl>
                                          </p:spTgt>
                                        </p:tgtEl>
                                        <p:attrNameLst>
                                          <p:attrName>style.visibility</p:attrName>
                                        </p:attrNameLst>
                                      </p:cBhvr>
                                      <p:to>
                                        <p:strVal val="visible"/>
                                      </p:to>
                                    </p:set>
                                    <p:anim calcmode="lin" valueType="num">
                                      <p:cBhvr additive="base">
                                        <p:cTn id="37" dur="500" fill="hold"/>
                                        <p:tgtEl>
                                          <p:spTgt spid="819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19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8195">
                                            <p:txEl>
                                              <p:pRg st="6" end="6"/>
                                            </p:txEl>
                                          </p:spTgt>
                                        </p:tgtEl>
                                        <p:attrNameLst>
                                          <p:attrName>style.visibility</p:attrName>
                                        </p:attrNameLst>
                                      </p:cBhvr>
                                      <p:to>
                                        <p:strVal val="visible"/>
                                      </p:to>
                                    </p:set>
                                    <p:anim calcmode="lin" valueType="num">
                                      <p:cBhvr additive="base">
                                        <p:cTn id="43" dur="500" fill="hold"/>
                                        <p:tgtEl>
                                          <p:spTgt spid="8195">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19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8195">
                                            <p:txEl>
                                              <p:pRg st="7" end="7"/>
                                            </p:txEl>
                                          </p:spTgt>
                                        </p:tgtEl>
                                        <p:attrNameLst>
                                          <p:attrName>style.visibility</p:attrName>
                                        </p:attrNameLst>
                                      </p:cBhvr>
                                      <p:to>
                                        <p:strVal val="visible"/>
                                      </p:to>
                                    </p:set>
                                    <p:anim calcmode="lin" valueType="num">
                                      <p:cBhvr additive="base">
                                        <p:cTn id="49" dur="500" fill="hold"/>
                                        <p:tgtEl>
                                          <p:spTgt spid="8195">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819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8195">
                                            <p:txEl>
                                              <p:pRg st="8" end="8"/>
                                            </p:txEl>
                                          </p:spTgt>
                                        </p:tgtEl>
                                        <p:attrNameLst>
                                          <p:attrName>style.visibility</p:attrName>
                                        </p:attrNameLst>
                                      </p:cBhvr>
                                      <p:to>
                                        <p:strVal val="visible"/>
                                      </p:to>
                                    </p:set>
                                    <p:anim calcmode="lin" valueType="num">
                                      <p:cBhvr additive="base">
                                        <p:cTn id="55" dur="500" fill="hold"/>
                                        <p:tgtEl>
                                          <p:spTgt spid="8195">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819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8195">
                                            <p:txEl>
                                              <p:pRg st="9" end="9"/>
                                            </p:txEl>
                                          </p:spTgt>
                                        </p:tgtEl>
                                        <p:attrNameLst>
                                          <p:attrName>style.visibility</p:attrName>
                                        </p:attrNameLst>
                                      </p:cBhvr>
                                      <p:to>
                                        <p:strVal val="visible"/>
                                      </p:to>
                                    </p:set>
                                    <p:anim calcmode="lin" valueType="num">
                                      <p:cBhvr additive="base">
                                        <p:cTn id="61" dur="500" fill="hold"/>
                                        <p:tgtEl>
                                          <p:spTgt spid="8195">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8195">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8195">
                                            <p:txEl>
                                              <p:pRg st="10" end="10"/>
                                            </p:txEl>
                                          </p:spTgt>
                                        </p:tgtEl>
                                        <p:attrNameLst>
                                          <p:attrName>style.visibility</p:attrName>
                                        </p:attrNameLst>
                                      </p:cBhvr>
                                      <p:to>
                                        <p:strVal val="visible"/>
                                      </p:to>
                                    </p:set>
                                    <p:anim calcmode="lin" valueType="num">
                                      <p:cBhvr additive="base">
                                        <p:cTn id="67" dur="500" fill="hold"/>
                                        <p:tgtEl>
                                          <p:spTgt spid="8195">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8195">
                                            <p:txEl>
                                              <p:pRg st="10" end="10"/>
                                            </p:txEl>
                                          </p:spTgt>
                                        </p:tgtEl>
                                        <p:attrNameLst>
                                          <p:attrName>ppt_y</p:attrName>
                                        </p:attrNameLst>
                                      </p:cBhvr>
                                      <p:tavLst>
                                        <p:tav tm="0">
                                          <p:val>
                                            <p:strVal val="#ppt_y"/>
                                          </p:val>
                                        </p:tav>
                                        <p:tav tm="100000">
                                          <p:val>
                                            <p:strVal val="#ppt_y"/>
                                          </p:val>
                                        </p:tav>
                                      </p:tavLst>
                                    </p:anim>
                                  </p:childTnLst>
                                </p:cTn>
                              </p:par>
                            </p:childTnLst>
                          </p:cTn>
                        </p:par>
                        <p:par>
                          <p:cTn id="69" fill="hold">
                            <p:stCondLst>
                              <p:cond delay="500"/>
                            </p:stCondLst>
                            <p:childTnLst>
                              <p:par>
                                <p:cTn id="70" presetID="1" presetClass="mediacall" presetSubtype="0" fill="hold" nodeType="afterEffect">
                                  <p:stCondLst>
                                    <p:cond delay="0"/>
                                  </p:stCondLst>
                                  <p:childTnLst>
                                    <p:cmd type="call" cmd="playFrom(0.0)">
                                      <p:cBhvr>
                                        <p:cTn id="71" dur="1" fill="hold"/>
                                        <p:tgtEl>
                                          <p:spTgt spid="8202"/>
                                        </p:tgtEl>
                                      </p:cBhvr>
                                    </p:cmd>
                                  </p:childTnLst>
                                </p:cTn>
                              </p:par>
                            </p:childTnLst>
                          </p:cTn>
                        </p:par>
                      </p:childTnLst>
                    </p:cTn>
                  </p:par>
                  <p:par>
                    <p:cTn id="72" fill="hold">
                      <p:stCondLst>
                        <p:cond delay="indefinite"/>
                      </p:stCondLst>
                      <p:childTnLst>
                        <p:par>
                          <p:cTn id="73" fill="hold">
                            <p:stCondLst>
                              <p:cond delay="0"/>
                            </p:stCondLst>
                            <p:childTnLst>
                              <p:par>
                                <p:cTn id="74" presetID="2" presetClass="entr" presetSubtype="8" fill="hold" grpId="0" nodeType="clickEffect">
                                  <p:stCondLst>
                                    <p:cond delay="0"/>
                                  </p:stCondLst>
                                  <p:childTnLst>
                                    <p:set>
                                      <p:cBhvr>
                                        <p:cTn id="75" dur="1" fill="hold">
                                          <p:stCondLst>
                                            <p:cond delay="0"/>
                                          </p:stCondLst>
                                        </p:cTn>
                                        <p:tgtEl>
                                          <p:spTgt spid="7">
                                            <p:txEl>
                                              <p:pRg st="0" end="0"/>
                                            </p:txEl>
                                          </p:spTgt>
                                        </p:tgtEl>
                                        <p:attrNameLst>
                                          <p:attrName>style.visibility</p:attrName>
                                        </p:attrNameLst>
                                      </p:cBhvr>
                                      <p:to>
                                        <p:strVal val="visible"/>
                                      </p:to>
                                    </p:set>
                                    <p:anim calcmode="lin" valueType="num">
                                      <p:cBhvr additive="base">
                                        <p:cTn id="76"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77"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8" fill="hold" grpId="0" nodeType="clickEffect">
                                  <p:stCondLst>
                                    <p:cond delay="0"/>
                                  </p:stCondLst>
                                  <p:childTnLst>
                                    <p:set>
                                      <p:cBhvr>
                                        <p:cTn id="81" dur="1" fill="hold">
                                          <p:stCondLst>
                                            <p:cond delay="0"/>
                                          </p:stCondLst>
                                        </p:cTn>
                                        <p:tgtEl>
                                          <p:spTgt spid="7">
                                            <p:txEl>
                                              <p:pRg st="1" end="1"/>
                                            </p:txEl>
                                          </p:spTgt>
                                        </p:tgtEl>
                                        <p:attrNameLst>
                                          <p:attrName>style.visibility</p:attrName>
                                        </p:attrNameLst>
                                      </p:cBhvr>
                                      <p:to>
                                        <p:strVal val="visible"/>
                                      </p:to>
                                    </p:set>
                                    <p:anim calcmode="lin" valueType="num">
                                      <p:cBhvr additive="base">
                                        <p:cTn id="82" dur="5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83"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ntr" presetSubtype="8" fill="hold" grpId="0" nodeType="clickEffect">
                                  <p:stCondLst>
                                    <p:cond delay="0"/>
                                  </p:stCondLst>
                                  <p:childTnLst>
                                    <p:set>
                                      <p:cBhvr>
                                        <p:cTn id="87" dur="1" fill="hold">
                                          <p:stCondLst>
                                            <p:cond delay="0"/>
                                          </p:stCondLst>
                                        </p:cTn>
                                        <p:tgtEl>
                                          <p:spTgt spid="7">
                                            <p:txEl>
                                              <p:pRg st="2" end="2"/>
                                            </p:txEl>
                                          </p:spTgt>
                                        </p:tgtEl>
                                        <p:attrNameLst>
                                          <p:attrName>style.visibility</p:attrName>
                                        </p:attrNameLst>
                                      </p:cBhvr>
                                      <p:to>
                                        <p:strVal val="visible"/>
                                      </p:to>
                                    </p:set>
                                    <p:anim calcmode="lin" valueType="num">
                                      <p:cBhvr additive="base">
                                        <p:cTn id="88" dur="5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89" dur="5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2" presetClass="entr" presetSubtype="8" fill="hold" grpId="0" nodeType="clickEffect">
                                  <p:stCondLst>
                                    <p:cond delay="0"/>
                                  </p:stCondLst>
                                  <p:childTnLst>
                                    <p:set>
                                      <p:cBhvr>
                                        <p:cTn id="93" dur="1" fill="hold">
                                          <p:stCondLst>
                                            <p:cond delay="0"/>
                                          </p:stCondLst>
                                        </p:cTn>
                                        <p:tgtEl>
                                          <p:spTgt spid="7">
                                            <p:txEl>
                                              <p:pRg st="3" end="3"/>
                                            </p:txEl>
                                          </p:spTgt>
                                        </p:tgtEl>
                                        <p:attrNameLst>
                                          <p:attrName>style.visibility</p:attrName>
                                        </p:attrNameLst>
                                      </p:cBhvr>
                                      <p:to>
                                        <p:strVal val="visible"/>
                                      </p:to>
                                    </p:set>
                                    <p:anim calcmode="lin" valueType="num">
                                      <p:cBhvr additive="base">
                                        <p:cTn id="94" dur="5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95" dur="500" fill="hold"/>
                                        <p:tgtEl>
                                          <p:spTgt spid="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2" presetClass="entr" presetSubtype="8" fill="hold" grpId="0" nodeType="clickEffect">
                                  <p:stCondLst>
                                    <p:cond delay="0"/>
                                  </p:stCondLst>
                                  <p:childTnLst>
                                    <p:set>
                                      <p:cBhvr>
                                        <p:cTn id="99" dur="1" fill="hold">
                                          <p:stCondLst>
                                            <p:cond delay="0"/>
                                          </p:stCondLst>
                                        </p:cTn>
                                        <p:tgtEl>
                                          <p:spTgt spid="7">
                                            <p:txEl>
                                              <p:pRg st="4" end="4"/>
                                            </p:txEl>
                                          </p:spTgt>
                                        </p:tgtEl>
                                        <p:attrNameLst>
                                          <p:attrName>style.visibility</p:attrName>
                                        </p:attrNameLst>
                                      </p:cBhvr>
                                      <p:to>
                                        <p:strVal val="visible"/>
                                      </p:to>
                                    </p:set>
                                    <p:anim calcmode="lin" valueType="num">
                                      <p:cBhvr additive="base">
                                        <p:cTn id="100" dur="5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101" dur="500" fill="hold"/>
                                        <p:tgtEl>
                                          <p:spTgt spid="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2" presetClass="entr" presetSubtype="8" fill="hold" grpId="0" nodeType="clickEffect">
                                  <p:stCondLst>
                                    <p:cond delay="0"/>
                                  </p:stCondLst>
                                  <p:childTnLst>
                                    <p:set>
                                      <p:cBhvr>
                                        <p:cTn id="105" dur="1" fill="hold">
                                          <p:stCondLst>
                                            <p:cond delay="0"/>
                                          </p:stCondLst>
                                        </p:cTn>
                                        <p:tgtEl>
                                          <p:spTgt spid="7">
                                            <p:txEl>
                                              <p:pRg st="5" end="5"/>
                                            </p:txEl>
                                          </p:spTgt>
                                        </p:tgtEl>
                                        <p:attrNameLst>
                                          <p:attrName>style.visibility</p:attrName>
                                        </p:attrNameLst>
                                      </p:cBhvr>
                                      <p:to>
                                        <p:strVal val="visible"/>
                                      </p:to>
                                    </p:set>
                                    <p:anim calcmode="lin" valueType="num">
                                      <p:cBhvr additive="base">
                                        <p:cTn id="106" dur="5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107" dur="500" fill="hold"/>
                                        <p:tgtEl>
                                          <p:spTgt spid="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2" presetClass="entr" presetSubtype="8" fill="hold" grpId="0" nodeType="clickEffect">
                                  <p:stCondLst>
                                    <p:cond delay="0"/>
                                  </p:stCondLst>
                                  <p:childTnLst>
                                    <p:set>
                                      <p:cBhvr>
                                        <p:cTn id="111" dur="1" fill="hold">
                                          <p:stCondLst>
                                            <p:cond delay="0"/>
                                          </p:stCondLst>
                                        </p:cTn>
                                        <p:tgtEl>
                                          <p:spTgt spid="7">
                                            <p:txEl>
                                              <p:pRg st="6" end="6"/>
                                            </p:txEl>
                                          </p:spTgt>
                                        </p:tgtEl>
                                        <p:attrNameLst>
                                          <p:attrName>style.visibility</p:attrName>
                                        </p:attrNameLst>
                                      </p:cBhvr>
                                      <p:to>
                                        <p:strVal val="visible"/>
                                      </p:to>
                                    </p:set>
                                    <p:anim calcmode="lin" valueType="num">
                                      <p:cBhvr additive="base">
                                        <p:cTn id="112" dur="500" fill="hold"/>
                                        <p:tgtEl>
                                          <p:spTgt spid="7">
                                            <p:txEl>
                                              <p:pRg st="6" end="6"/>
                                            </p:txEl>
                                          </p:spTgt>
                                        </p:tgtEl>
                                        <p:attrNameLst>
                                          <p:attrName>ppt_x</p:attrName>
                                        </p:attrNameLst>
                                      </p:cBhvr>
                                      <p:tavLst>
                                        <p:tav tm="0">
                                          <p:val>
                                            <p:strVal val="0-#ppt_w/2"/>
                                          </p:val>
                                        </p:tav>
                                        <p:tav tm="100000">
                                          <p:val>
                                            <p:strVal val="#ppt_x"/>
                                          </p:val>
                                        </p:tav>
                                      </p:tavLst>
                                    </p:anim>
                                    <p:anim calcmode="lin" valueType="num">
                                      <p:cBhvr additive="base">
                                        <p:cTn id="113" dur="500" fill="hold"/>
                                        <p:tgtEl>
                                          <p:spTgt spid="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2" presetClass="entr" presetSubtype="8" fill="hold" grpId="0" nodeType="clickEffect">
                                  <p:stCondLst>
                                    <p:cond delay="0"/>
                                  </p:stCondLst>
                                  <p:childTnLst>
                                    <p:set>
                                      <p:cBhvr>
                                        <p:cTn id="117" dur="1" fill="hold">
                                          <p:stCondLst>
                                            <p:cond delay="0"/>
                                          </p:stCondLst>
                                        </p:cTn>
                                        <p:tgtEl>
                                          <p:spTgt spid="7">
                                            <p:txEl>
                                              <p:pRg st="7" end="7"/>
                                            </p:txEl>
                                          </p:spTgt>
                                        </p:tgtEl>
                                        <p:attrNameLst>
                                          <p:attrName>style.visibility</p:attrName>
                                        </p:attrNameLst>
                                      </p:cBhvr>
                                      <p:to>
                                        <p:strVal val="visible"/>
                                      </p:to>
                                    </p:set>
                                    <p:anim calcmode="lin" valueType="num">
                                      <p:cBhvr additive="base">
                                        <p:cTn id="118" dur="500" fill="hold"/>
                                        <p:tgtEl>
                                          <p:spTgt spid="7">
                                            <p:txEl>
                                              <p:pRg st="7" end="7"/>
                                            </p:txEl>
                                          </p:spTgt>
                                        </p:tgtEl>
                                        <p:attrNameLst>
                                          <p:attrName>ppt_x</p:attrName>
                                        </p:attrNameLst>
                                      </p:cBhvr>
                                      <p:tavLst>
                                        <p:tav tm="0">
                                          <p:val>
                                            <p:strVal val="0-#ppt_w/2"/>
                                          </p:val>
                                        </p:tav>
                                        <p:tav tm="100000">
                                          <p:val>
                                            <p:strVal val="#ppt_x"/>
                                          </p:val>
                                        </p:tav>
                                      </p:tavLst>
                                    </p:anim>
                                    <p:anim calcmode="lin" valueType="num">
                                      <p:cBhvr additive="base">
                                        <p:cTn id="119" dur="500" fill="hold"/>
                                        <p:tgtEl>
                                          <p:spTgt spid="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2" presetClass="entr" presetSubtype="8" fill="hold" grpId="0" nodeType="clickEffect">
                                  <p:stCondLst>
                                    <p:cond delay="0"/>
                                  </p:stCondLst>
                                  <p:childTnLst>
                                    <p:set>
                                      <p:cBhvr>
                                        <p:cTn id="123" dur="1" fill="hold">
                                          <p:stCondLst>
                                            <p:cond delay="0"/>
                                          </p:stCondLst>
                                        </p:cTn>
                                        <p:tgtEl>
                                          <p:spTgt spid="7">
                                            <p:txEl>
                                              <p:pRg st="8" end="8"/>
                                            </p:txEl>
                                          </p:spTgt>
                                        </p:tgtEl>
                                        <p:attrNameLst>
                                          <p:attrName>style.visibility</p:attrName>
                                        </p:attrNameLst>
                                      </p:cBhvr>
                                      <p:to>
                                        <p:strVal val="visible"/>
                                      </p:to>
                                    </p:set>
                                    <p:anim calcmode="lin" valueType="num">
                                      <p:cBhvr additive="base">
                                        <p:cTn id="124" dur="500" fill="hold"/>
                                        <p:tgtEl>
                                          <p:spTgt spid="7">
                                            <p:txEl>
                                              <p:pRg st="8" end="8"/>
                                            </p:txEl>
                                          </p:spTgt>
                                        </p:tgtEl>
                                        <p:attrNameLst>
                                          <p:attrName>ppt_x</p:attrName>
                                        </p:attrNameLst>
                                      </p:cBhvr>
                                      <p:tavLst>
                                        <p:tav tm="0">
                                          <p:val>
                                            <p:strVal val="0-#ppt_w/2"/>
                                          </p:val>
                                        </p:tav>
                                        <p:tav tm="100000">
                                          <p:val>
                                            <p:strVal val="#ppt_x"/>
                                          </p:val>
                                        </p:tav>
                                      </p:tavLst>
                                    </p:anim>
                                    <p:anim calcmode="lin" valueType="num">
                                      <p:cBhvr additive="base">
                                        <p:cTn id="125" dur="500" fill="hold"/>
                                        <p:tgtEl>
                                          <p:spTgt spid="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presetID="2" presetClass="entr" presetSubtype="8" fill="hold" grpId="0" nodeType="clickEffect">
                                  <p:stCondLst>
                                    <p:cond delay="0"/>
                                  </p:stCondLst>
                                  <p:childTnLst>
                                    <p:set>
                                      <p:cBhvr>
                                        <p:cTn id="129" dur="1" fill="hold">
                                          <p:stCondLst>
                                            <p:cond delay="0"/>
                                          </p:stCondLst>
                                        </p:cTn>
                                        <p:tgtEl>
                                          <p:spTgt spid="7">
                                            <p:txEl>
                                              <p:pRg st="9" end="9"/>
                                            </p:txEl>
                                          </p:spTgt>
                                        </p:tgtEl>
                                        <p:attrNameLst>
                                          <p:attrName>style.visibility</p:attrName>
                                        </p:attrNameLst>
                                      </p:cBhvr>
                                      <p:to>
                                        <p:strVal val="visible"/>
                                      </p:to>
                                    </p:set>
                                    <p:anim calcmode="lin" valueType="num">
                                      <p:cBhvr additive="base">
                                        <p:cTn id="130" dur="500" fill="hold"/>
                                        <p:tgtEl>
                                          <p:spTgt spid="7">
                                            <p:txEl>
                                              <p:pRg st="9" end="9"/>
                                            </p:txEl>
                                          </p:spTgt>
                                        </p:tgtEl>
                                        <p:attrNameLst>
                                          <p:attrName>ppt_x</p:attrName>
                                        </p:attrNameLst>
                                      </p:cBhvr>
                                      <p:tavLst>
                                        <p:tav tm="0">
                                          <p:val>
                                            <p:strVal val="0-#ppt_w/2"/>
                                          </p:val>
                                        </p:tav>
                                        <p:tav tm="100000">
                                          <p:val>
                                            <p:strVal val="#ppt_x"/>
                                          </p:val>
                                        </p:tav>
                                      </p:tavLst>
                                    </p:anim>
                                    <p:anim calcmode="lin" valueType="num">
                                      <p:cBhvr additive="base">
                                        <p:cTn id="131" dur="500" fill="hold"/>
                                        <p:tgtEl>
                                          <p:spTgt spid="7">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132" fill="hold">
                      <p:stCondLst>
                        <p:cond delay="indefinite"/>
                      </p:stCondLst>
                      <p:childTnLst>
                        <p:par>
                          <p:cTn id="133" fill="hold">
                            <p:stCondLst>
                              <p:cond delay="0"/>
                            </p:stCondLst>
                            <p:childTnLst>
                              <p:par>
                                <p:cTn id="134" presetID="2" presetClass="entr" presetSubtype="8" fill="hold" grpId="0" nodeType="clickEffect">
                                  <p:stCondLst>
                                    <p:cond delay="0"/>
                                  </p:stCondLst>
                                  <p:childTnLst>
                                    <p:set>
                                      <p:cBhvr>
                                        <p:cTn id="135" dur="1" fill="hold">
                                          <p:stCondLst>
                                            <p:cond delay="0"/>
                                          </p:stCondLst>
                                        </p:cTn>
                                        <p:tgtEl>
                                          <p:spTgt spid="7">
                                            <p:txEl>
                                              <p:pRg st="10" end="10"/>
                                            </p:txEl>
                                          </p:spTgt>
                                        </p:tgtEl>
                                        <p:attrNameLst>
                                          <p:attrName>style.visibility</p:attrName>
                                        </p:attrNameLst>
                                      </p:cBhvr>
                                      <p:to>
                                        <p:strVal val="visible"/>
                                      </p:to>
                                    </p:set>
                                    <p:anim calcmode="lin" valueType="num">
                                      <p:cBhvr additive="base">
                                        <p:cTn id="136" dur="500" fill="hold"/>
                                        <p:tgtEl>
                                          <p:spTgt spid="7">
                                            <p:txEl>
                                              <p:pRg st="10" end="10"/>
                                            </p:txEl>
                                          </p:spTgt>
                                        </p:tgtEl>
                                        <p:attrNameLst>
                                          <p:attrName>ppt_x</p:attrName>
                                        </p:attrNameLst>
                                      </p:cBhvr>
                                      <p:tavLst>
                                        <p:tav tm="0">
                                          <p:val>
                                            <p:strVal val="0-#ppt_w/2"/>
                                          </p:val>
                                        </p:tav>
                                        <p:tav tm="100000">
                                          <p:val>
                                            <p:strVal val="#ppt_x"/>
                                          </p:val>
                                        </p:tav>
                                      </p:tavLst>
                                    </p:anim>
                                    <p:anim calcmode="lin" valueType="num">
                                      <p:cBhvr additive="base">
                                        <p:cTn id="137" dur="500" fill="hold"/>
                                        <p:tgtEl>
                                          <p:spTgt spid="7">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numSld="12">
                <p:cTn id="138" repeatCount="indefinite" fill="hold" display="0">
                  <p:stCondLst>
                    <p:cond delay="indefinite"/>
                  </p:stCondLst>
                  <p:endCondLst>
                    <p:cond evt="onPrev" delay="0">
                      <p:tgtEl>
                        <p:sldTgt/>
                      </p:tgtEl>
                    </p:cond>
                    <p:cond evt="onStopAudio" delay="0">
                      <p:tgtEl>
                        <p:sldTgt/>
                      </p:tgtEl>
                    </p:cond>
                  </p:endCondLst>
                </p:cTn>
                <p:tgtEl>
                  <p:spTgt spid="8202"/>
                </p:tgtEl>
              </p:cMediaNode>
            </p:audio>
          </p:childTnLst>
        </p:cTn>
      </p:par>
    </p:tnLst>
    <p:bldLst>
      <p:bldP spid="8195" grpId="0" build="p" autoUpdateAnimBg="0"/>
      <p:bldP spid="7" grpId="0" build="p" autoUpdateAnimBg="0"/>
    </p:bldLst>
  </p:timing>
</p:sld>
</file>

<file path=ppt/theme/theme1.xml><?xml version="1.0" encoding="utf-8"?>
<a:theme xmlns:a="http://schemas.openxmlformats.org/drawingml/2006/main" name="Nature">
  <a:themeElements>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Natur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rgbClr val="CC3399"/>
            </a:solidFill>
            <a:effectLst/>
            <a:latin typeface="Lucida Calligraphy"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rgbClr val="CC3399"/>
            </a:solidFill>
            <a:effectLst/>
            <a:latin typeface="Lucida Calligraphy" pitchFamily="66" charset="0"/>
          </a:defRPr>
        </a:defPPr>
      </a:lstStyle>
    </a:lnDef>
  </a:objectDefaults>
  <a:extraClrSchemeLst>
    <a:extraClrScheme>
      <a:clrScheme name="Nature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Nature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Nature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923</TotalTime>
  <Words>1770</Words>
  <Application>Microsoft Office PowerPoint</Application>
  <PresentationFormat>On-screen Show (4:3)</PresentationFormat>
  <Paragraphs>252</Paragraphs>
  <Slides>32</Slides>
  <Notes>0</Notes>
  <HiddenSlides>0</HiddenSlides>
  <MMClips>1</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32</vt:i4>
      </vt:variant>
    </vt:vector>
  </HeadingPairs>
  <TitlesOfParts>
    <vt:vector size="44" baseType="lpstr">
      <vt:lpstr>ＭＳ Ｐゴシック</vt:lpstr>
      <vt:lpstr>Adobe Caslon Pro Bold</vt:lpstr>
      <vt:lpstr>Arial</vt:lpstr>
      <vt:lpstr>Calisto MT</vt:lpstr>
      <vt:lpstr>Comic Sans MS</vt:lpstr>
      <vt:lpstr>Courier New</vt:lpstr>
      <vt:lpstr>Lucida Calligraphy</vt:lpstr>
      <vt:lpstr>Lucida Sans</vt:lpstr>
      <vt:lpstr>Rockwell</vt:lpstr>
      <vt:lpstr>Times New Roman</vt:lpstr>
      <vt:lpstr>Wingdings</vt:lpstr>
      <vt:lpstr>Nature</vt:lpstr>
      <vt:lpstr>An Introduction to Poetry Terms and Types</vt:lpstr>
      <vt:lpstr>Introduction to Poetry by Billy Collins</vt:lpstr>
      <vt:lpstr>What is Poetry?</vt:lpstr>
      <vt:lpstr>Types of Poetry</vt:lpstr>
      <vt:lpstr>Lyric Poetry</vt:lpstr>
      <vt:lpstr>Example of a Lyric Poem</vt:lpstr>
      <vt:lpstr>Narrative Poetry</vt:lpstr>
      <vt:lpstr>Dramatic Poetry</vt:lpstr>
      <vt:lpstr> Introduction to Poetry Terms</vt:lpstr>
      <vt:lpstr>Lines and Stanzas</vt:lpstr>
      <vt:lpstr>Meter</vt:lpstr>
      <vt:lpstr>Rhyme</vt:lpstr>
      <vt:lpstr>INTERNAL RHYME</vt:lpstr>
      <vt:lpstr>Rhyme Scheme</vt:lpstr>
      <vt:lpstr>COUPLET</vt:lpstr>
      <vt:lpstr>Repetition </vt:lpstr>
      <vt:lpstr>Figurative Language</vt:lpstr>
      <vt:lpstr>SIMILE</vt:lpstr>
      <vt:lpstr>METAPHOR</vt:lpstr>
      <vt:lpstr>EXTENDED METAPHOR</vt:lpstr>
      <vt:lpstr>PERSONIFICATION</vt:lpstr>
      <vt:lpstr>CONSONANCE</vt:lpstr>
      <vt:lpstr>ASSONANCE</vt:lpstr>
      <vt:lpstr>ALLITERATION</vt:lpstr>
      <vt:lpstr>ONOMATOPOEIA</vt:lpstr>
      <vt:lpstr>IMAGERY</vt:lpstr>
      <vt:lpstr>ALLUSION</vt:lpstr>
      <vt:lpstr>ALLEGORY</vt:lpstr>
      <vt:lpstr>HYPERBOLE</vt:lpstr>
      <vt:lpstr>OXYMORON</vt:lpstr>
      <vt:lpstr>DICTION</vt:lpstr>
      <vt:lpstr>Tone</vt:lpstr>
    </vt:vector>
  </TitlesOfParts>
  <Company>Lenovo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Poetry Terms and Types</dc:title>
  <dc:creator>emily.winner</dc:creator>
  <cp:lastModifiedBy>Hadden, Michelle</cp:lastModifiedBy>
  <cp:revision>61</cp:revision>
  <dcterms:created xsi:type="dcterms:W3CDTF">2010-12-17T16:25:33Z</dcterms:created>
  <dcterms:modified xsi:type="dcterms:W3CDTF">2019-09-03T16:19:37Z</dcterms:modified>
</cp:coreProperties>
</file>